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8" r:id="rId3"/>
  </p:sldMasterIdLst>
  <p:notesMasterIdLst>
    <p:notesMasterId r:id="rId37"/>
  </p:notesMasterIdLst>
  <p:handoutMasterIdLst>
    <p:handoutMasterId r:id="rId38"/>
  </p:handoutMasterIdLst>
  <p:sldIdLst>
    <p:sldId id="257" r:id="rId4"/>
    <p:sldId id="287" r:id="rId5"/>
    <p:sldId id="316" r:id="rId6"/>
    <p:sldId id="289" r:id="rId7"/>
    <p:sldId id="288" r:id="rId8"/>
    <p:sldId id="317" r:id="rId9"/>
    <p:sldId id="319" r:id="rId10"/>
    <p:sldId id="294" r:id="rId11"/>
    <p:sldId id="286" r:id="rId12"/>
    <p:sldId id="302" r:id="rId13"/>
    <p:sldId id="303" r:id="rId14"/>
    <p:sldId id="304" r:id="rId15"/>
    <p:sldId id="325" r:id="rId16"/>
    <p:sldId id="326" r:id="rId17"/>
    <p:sldId id="296" r:id="rId18"/>
    <p:sldId id="312" r:id="rId19"/>
    <p:sldId id="320" r:id="rId20"/>
    <p:sldId id="321" r:id="rId21"/>
    <p:sldId id="305" r:id="rId22"/>
    <p:sldId id="322" r:id="rId23"/>
    <p:sldId id="307" r:id="rId24"/>
    <p:sldId id="323" r:id="rId25"/>
    <p:sldId id="308" r:id="rId26"/>
    <p:sldId id="324" r:id="rId27"/>
    <p:sldId id="306" r:id="rId28"/>
    <p:sldId id="314" r:id="rId29"/>
    <p:sldId id="310" r:id="rId30"/>
    <p:sldId id="309" r:id="rId31"/>
    <p:sldId id="315" r:id="rId32"/>
    <p:sldId id="311" r:id="rId33"/>
    <p:sldId id="313" r:id="rId34"/>
    <p:sldId id="301" r:id="rId35"/>
    <p:sldId id="29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23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4820"/>
          </a:xfrm>
          <a:prstGeom prst="rect">
            <a:avLst/>
          </a:prstGeom>
        </p:spPr>
        <p:txBody>
          <a:bodyPr vert="horz" lIns="93176" tIns="46588" rIns="93176" bIns="46588" rtlCol="0"/>
          <a:lstStyle>
            <a:lvl1pPr algn="r">
              <a:defRPr sz="1200"/>
            </a:lvl1pPr>
          </a:lstStyle>
          <a:p>
            <a:fld id="{3208CAC5-D5F8-4F68-8284-1BC517382793}" type="datetimeFigureOut">
              <a:rPr lang="en-US" smtClean="0"/>
              <a:pPr/>
              <a:t>10/3/2011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6" tIns="46588" rIns="93176" bIns="46588" rtlCol="0" anchor="b"/>
          <a:lstStyle>
            <a:lvl1pPr algn="r">
              <a:defRPr sz="1200"/>
            </a:lvl1pPr>
          </a:lstStyle>
          <a:p>
            <a:fld id="{081D25AC-9FC4-449E-8D79-1B261BADDC37}" type="slidenum">
              <a:rPr lang="en-US" smtClean="0"/>
              <a:pPr/>
              <a:t>‹#›</a:t>
            </a:fld>
            <a:endParaRPr lang="en-US"/>
          </a:p>
        </p:txBody>
      </p:sp>
    </p:spTree>
    <p:extLst>
      <p:ext uri="{BB962C8B-B14F-4D97-AF65-F5344CB8AC3E}">
        <p14:creationId xmlns:p14="http://schemas.microsoft.com/office/powerpoint/2010/main" val="307426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76" tIns="46588" rIns="93176" bIns="46588" rtlCol="0"/>
          <a:lstStyle>
            <a:lvl1pPr algn="r">
              <a:defRPr sz="1200"/>
            </a:lvl1pPr>
          </a:lstStyle>
          <a:p>
            <a:fld id="{C34CAC67-B5E1-420F-9776-23DC14E1A178}" type="datetimeFigureOut">
              <a:rPr lang="en-US" smtClean="0"/>
              <a:pPr/>
              <a:t>10/3/2011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6" tIns="46588" rIns="93176" bIns="46588" rtlCol="0" anchor="b"/>
          <a:lstStyle>
            <a:lvl1pPr algn="r">
              <a:defRPr sz="1200"/>
            </a:lvl1pPr>
          </a:lstStyle>
          <a:p>
            <a:fld id="{762CA752-05FB-4C4C-BFF9-4395CE0E4C7C}" type="slidenum">
              <a:rPr lang="en-US" smtClean="0"/>
              <a:pPr/>
              <a:t>‹#›</a:t>
            </a:fld>
            <a:endParaRPr lang="en-US"/>
          </a:p>
        </p:txBody>
      </p:sp>
    </p:spTree>
    <p:extLst>
      <p:ext uri="{BB962C8B-B14F-4D97-AF65-F5344CB8AC3E}">
        <p14:creationId xmlns:p14="http://schemas.microsoft.com/office/powerpoint/2010/main" val="31762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10/3/2011 2:56 PM</a:t>
            </a:fld>
            <a:endParaRPr lang="en-US" dirty="0"/>
          </a:p>
        </p:txBody>
      </p:sp>
      <p:sp>
        <p:nvSpPr>
          <p:cNvPr id="6" name="Footer Placeholder 5"/>
          <p:cNvSpPr>
            <a:spLocks noGrp="1"/>
          </p:cNvSpPr>
          <p:nvPr>
            <p:ph type="ftr" sz="quarter" idx="12"/>
          </p:nvPr>
        </p:nvSpPr>
        <p:spPr>
          <a:xfrm>
            <a:off x="0" y="8829967"/>
            <a:ext cx="6309361"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60" y="8829967"/>
            <a:ext cx="699418"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643" indent="-289093">
              <a:defRPr>
                <a:solidFill>
                  <a:schemeClr val="tx1"/>
                </a:solidFill>
                <a:latin typeface="Calibri" pitchFamily="34" charset="0"/>
              </a:defRPr>
            </a:lvl2pPr>
            <a:lvl3pPr marL="1156373" indent="-231275">
              <a:defRPr>
                <a:solidFill>
                  <a:schemeClr val="tx1"/>
                </a:solidFill>
                <a:latin typeface="Calibri" pitchFamily="34" charset="0"/>
              </a:defRPr>
            </a:lvl3pPr>
            <a:lvl4pPr marL="1618922" indent="-231275">
              <a:defRPr>
                <a:solidFill>
                  <a:schemeClr val="tx1"/>
                </a:solidFill>
                <a:latin typeface="Calibri" pitchFamily="34" charset="0"/>
              </a:defRPr>
            </a:lvl4pPr>
            <a:lvl5pPr marL="2081472" indent="-231275">
              <a:defRPr>
                <a:solidFill>
                  <a:schemeClr val="tx1"/>
                </a:solidFill>
                <a:latin typeface="Calibri" pitchFamily="34" charset="0"/>
              </a:defRPr>
            </a:lvl5pPr>
            <a:lvl6pPr marL="2544021" indent="-231275" fontAlgn="base">
              <a:spcBef>
                <a:spcPct val="0"/>
              </a:spcBef>
              <a:spcAft>
                <a:spcPct val="0"/>
              </a:spcAft>
              <a:defRPr>
                <a:solidFill>
                  <a:schemeClr val="tx1"/>
                </a:solidFill>
                <a:latin typeface="Calibri" pitchFamily="34" charset="0"/>
              </a:defRPr>
            </a:lvl6pPr>
            <a:lvl7pPr marL="3006570" indent="-231275" fontAlgn="base">
              <a:spcBef>
                <a:spcPct val="0"/>
              </a:spcBef>
              <a:spcAft>
                <a:spcPct val="0"/>
              </a:spcAft>
              <a:defRPr>
                <a:solidFill>
                  <a:schemeClr val="tx1"/>
                </a:solidFill>
                <a:latin typeface="Calibri" pitchFamily="34" charset="0"/>
              </a:defRPr>
            </a:lvl7pPr>
            <a:lvl8pPr marL="3469119" indent="-231275" fontAlgn="base">
              <a:spcBef>
                <a:spcPct val="0"/>
              </a:spcBef>
              <a:spcAft>
                <a:spcPct val="0"/>
              </a:spcAft>
              <a:defRPr>
                <a:solidFill>
                  <a:schemeClr val="tx1"/>
                </a:solidFill>
                <a:latin typeface="Calibri" pitchFamily="34" charset="0"/>
              </a:defRPr>
            </a:lvl8pPr>
            <a:lvl9pPr marL="3931669" indent="-2312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36AA4A1-2F0F-4657-93AE-882A6DA594BF}" type="slidenum">
              <a:rPr lang="en-US"/>
              <a:pPr fontAlgn="base">
                <a:spcBef>
                  <a:spcPct val="0"/>
                </a:spcBef>
                <a:spcAft>
                  <a:spcPct val="0"/>
                </a:spcAft>
              </a:pPr>
              <a:t>20</a:t>
            </a:fld>
            <a:endParaRPr lang="en-US"/>
          </a:p>
        </p:txBody>
      </p:sp>
      <p:sp>
        <p:nvSpPr>
          <p:cNvPr id="41987" name="Rectangle 2"/>
          <p:cNvSpPr>
            <a:spLocks noGrp="1" noRot="1" noChangeAspect="1" noChangeArrowheads="1" noTextEdit="1"/>
          </p:cNvSpPr>
          <p:nvPr>
            <p:ph type="sldImg"/>
          </p:nvPr>
        </p:nvSpPr>
        <p:spPr bwMode="auto">
          <a:xfrm>
            <a:off x="1192954" y="695419"/>
            <a:ext cx="4627697" cy="348997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xfrm>
            <a:off x="935148" y="4415589"/>
            <a:ext cx="5140106" cy="4183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21A64E-19E2-4C80-9B69-2511E5266460}"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643" indent="-289093">
              <a:defRPr>
                <a:solidFill>
                  <a:schemeClr val="tx1"/>
                </a:solidFill>
                <a:latin typeface="Calibri" pitchFamily="34" charset="0"/>
              </a:defRPr>
            </a:lvl2pPr>
            <a:lvl3pPr marL="1156373" indent="-231275">
              <a:defRPr>
                <a:solidFill>
                  <a:schemeClr val="tx1"/>
                </a:solidFill>
                <a:latin typeface="Calibri" pitchFamily="34" charset="0"/>
              </a:defRPr>
            </a:lvl3pPr>
            <a:lvl4pPr marL="1618922" indent="-231275">
              <a:defRPr>
                <a:solidFill>
                  <a:schemeClr val="tx1"/>
                </a:solidFill>
                <a:latin typeface="Calibri" pitchFamily="34" charset="0"/>
              </a:defRPr>
            </a:lvl4pPr>
            <a:lvl5pPr marL="2081472" indent="-231275">
              <a:defRPr>
                <a:solidFill>
                  <a:schemeClr val="tx1"/>
                </a:solidFill>
                <a:latin typeface="Calibri" pitchFamily="34" charset="0"/>
              </a:defRPr>
            </a:lvl5pPr>
            <a:lvl6pPr marL="2544021" indent="-231275" fontAlgn="base">
              <a:spcBef>
                <a:spcPct val="0"/>
              </a:spcBef>
              <a:spcAft>
                <a:spcPct val="0"/>
              </a:spcAft>
              <a:defRPr>
                <a:solidFill>
                  <a:schemeClr val="tx1"/>
                </a:solidFill>
                <a:latin typeface="Calibri" pitchFamily="34" charset="0"/>
              </a:defRPr>
            </a:lvl6pPr>
            <a:lvl7pPr marL="3006570" indent="-231275" fontAlgn="base">
              <a:spcBef>
                <a:spcPct val="0"/>
              </a:spcBef>
              <a:spcAft>
                <a:spcPct val="0"/>
              </a:spcAft>
              <a:defRPr>
                <a:solidFill>
                  <a:schemeClr val="tx1"/>
                </a:solidFill>
                <a:latin typeface="Calibri" pitchFamily="34" charset="0"/>
              </a:defRPr>
            </a:lvl7pPr>
            <a:lvl8pPr marL="3469119" indent="-231275" fontAlgn="base">
              <a:spcBef>
                <a:spcPct val="0"/>
              </a:spcBef>
              <a:spcAft>
                <a:spcPct val="0"/>
              </a:spcAft>
              <a:defRPr>
                <a:solidFill>
                  <a:schemeClr val="tx1"/>
                </a:solidFill>
                <a:latin typeface="Calibri" pitchFamily="34" charset="0"/>
              </a:defRPr>
            </a:lvl8pPr>
            <a:lvl9pPr marL="3931669" indent="-2312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4D03177-7439-4F0E-8972-D99EFF6F4638}" type="slidenum">
              <a:rPr lang="en-US"/>
              <a:pPr fontAlgn="base">
                <a:spcBef>
                  <a:spcPct val="0"/>
                </a:spcBef>
                <a:spcAft>
                  <a:spcPct val="0"/>
                </a:spcAft>
              </a:pPr>
              <a:t>22</a:t>
            </a:fld>
            <a:endParaRPr lang="en-US"/>
          </a:p>
        </p:txBody>
      </p:sp>
      <p:sp>
        <p:nvSpPr>
          <p:cNvPr id="43011" name="Rectangle 2"/>
          <p:cNvSpPr>
            <a:spLocks noGrp="1" noRot="1" noChangeAspect="1" noChangeArrowheads="1" noTextEdit="1"/>
          </p:cNvSpPr>
          <p:nvPr>
            <p:ph type="sldImg"/>
          </p:nvPr>
        </p:nvSpPr>
        <p:spPr bwMode="auto">
          <a:xfrm>
            <a:off x="1192954" y="693810"/>
            <a:ext cx="4629297" cy="349158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933546" y="4417198"/>
            <a:ext cx="5143309" cy="4180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Purpose of Relief wells is to allow the seepage to occur in a more controlled environment </a:t>
            </a:r>
          </a:p>
          <a:p>
            <a:pPr>
              <a:spcBef>
                <a:spcPct val="0"/>
              </a:spcBef>
            </a:pPr>
            <a:r>
              <a:rPr lang="en-US" smtClean="0"/>
              <a:t>- Results in reduction in groundwater pressures within the area of influence of well while preventing foundation sands from being removed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643" indent="-289093">
              <a:defRPr>
                <a:solidFill>
                  <a:schemeClr val="tx1"/>
                </a:solidFill>
                <a:latin typeface="Calibri" pitchFamily="34" charset="0"/>
              </a:defRPr>
            </a:lvl2pPr>
            <a:lvl3pPr marL="1156373" indent="-231275">
              <a:defRPr>
                <a:solidFill>
                  <a:schemeClr val="tx1"/>
                </a:solidFill>
                <a:latin typeface="Calibri" pitchFamily="34" charset="0"/>
              </a:defRPr>
            </a:lvl3pPr>
            <a:lvl4pPr marL="1618922" indent="-231275">
              <a:defRPr>
                <a:solidFill>
                  <a:schemeClr val="tx1"/>
                </a:solidFill>
                <a:latin typeface="Calibri" pitchFamily="34" charset="0"/>
              </a:defRPr>
            </a:lvl4pPr>
            <a:lvl5pPr marL="2081472" indent="-231275">
              <a:defRPr>
                <a:solidFill>
                  <a:schemeClr val="tx1"/>
                </a:solidFill>
                <a:latin typeface="Calibri" pitchFamily="34" charset="0"/>
              </a:defRPr>
            </a:lvl5pPr>
            <a:lvl6pPr marL="2544021" indent="-231275" fontAlgn="base">
              <a:spcBef>
                <a:spcPct val="0"/>
              </a:spcBef>
              <a:spcAft>
                <a:spcPct val="0"/>
              </a:spcAft>
              <a:defRPr>
                <a:solidFill>
                  <a:schemeClr val="tx1"/>
                </a:solidFill>
                <a:latin typeface="Calibri" pitchFamily="34" charset="0"/>
              </a:defRPr>
            </a:lvl6pPr>
            <a:lvl7pPr marL="3006570" indent="-231275" fontAlgn="base">
              <a:spcBef>
                <a:spcPct val="0"/>
              </a:spcBef>
              <a:spcAft>
                <a:spcPct val="0"/>
              </a:spcAft>
              <a:defRPr>
                <a:solidFill>
                  <a:schemeClr val="tx1"/>
                </a:solidFill>
                <a:latin typeface="Calibri" pitchFamily="34" charset="0"/>
              </a:defRPr>
            </a:lvl7pPr>
            <a:lvl8pPr marL="3469119" indent="-231275" fontAlgn="base">
              <a:spcBef>
                <a:spcPct val="0"/>
              </a:spcBef>
              <a:spcAft>
                <a:spcPct val="0"/>
              </a:spcAft>
              <a:defRPr>
                <a:solidFill>
                  <a:schemeClr val="tx1"/>
                </a:solidFill>
                <a:latin typeface="Calibri" pitchFamily="34" charset="0"/>
              </a:defRPr>
            </a:lvl8pPr>
            <a:lvl9pPr marL="3931669" indent="-2312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960D8C6-6D54-42F6-AAD1-3188A1990A45}" type="slidenum">
              <a:rPr lang="en-US"/>
              <a:pPr fontAlgn="base">
                <a:spcBef>
                  <a:spcPct val="0"/>
                </a:spcBef>
                <a:spcAft>
                  <a:spcPct val="0"/>
                </a:spcAft>
              </a:pPr>
              <a:t>24</a:t>
            </a:fld>
            <a:endParaRPr lang="en-US"/>
          </a:p>
        </p:txBody>
      </p:sp>
      <p:sp>
        <p:nvSpPr>
          <p:cNvPr id="44035" name="Rectangle 2"/>
          <p:cNvSpPr>
            <a:spLocks noGrp="1" noRot="1" noChangeAspect="1" noChangeArrowheads="1" noTextEdit="1"/>
          </p:cNvSpPr>
          <p:nvPr>
            <p:ph type="sldImg"/>
          </p:nvPr>
        </p:nvSpPr>
        <p:spPr bwMode="auto">
          <a:xfrm>
            <a:off x="1192954" y="693810"/>
            <a:ext cx="4629297" cy="349158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33546" y="4417198"/>
            <a:ext cx="5143309" cy="4180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21A64E-19E2-4C80-9B69-2511E5266460}"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B97365-EBCA-4027-87D5-99FC1D4DF0BB}"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B97365-EBCA-4027-87D5-99FC1D4DF0BB}" type="datetimeFigureOut">
              <a:rPr lang="en-US" smtClean="0"/>
              <a:pPr/>
              <a:t>10/3/2011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B97365-EBCA-4027-87D5-99FC1D4DF0BB}" type="datetimeFigureOut">
              <a:rPr lang="en-US" smtClean="0"/>
              <a:pPr/>
              <a:t>10/3/2011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10/3/2011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gi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loodCOUNCILlogo.gif"/>
          <p:cNvPicPr>
            <a:picLocks noChangeAspect="1"/>
          </p:cNvPicPr>
          <p:nvPr userDrawn="1"/>
        </p:nvPicPr>
        <p:blipFill>
          <a:blip r:embed="rId15" cstate="print"/>
          <a:stretch>
            <a:fillRect/>
          </a:stretch>
        </p:blipFill>
        <p:spPr>
          <a:xfrm>
            <a:off x="7391400" y="5965332"/>
            <a:ext cx="1600200" cy="685524"/>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spd="med">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spd="med">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A9ED9-5EB5-42B6-9E2C-0C3F435498F6}" type="datetimeFigureOut">
              <a:rPr lang="en-US" smtClean="0"/>
              <a:t>10/3/2011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1F78F-FBAE-4B8C-A0BE-AE38BDCC23B3}" type="slidenum">
              <a:rPr lang="en-US" smtClean="0"/>
              <a:t>‹#›</a:t>
            </a:fld>
            <a:endParaRPr lang="en-US"/>
          </a:p>
        </p:txBody>
      </p:sp>
      <p:pic>
        <p:nvPicPr>
          <p:cNvPr id="7" name="Picture 6" descr="floodCOUNCILlogo.gif"/>
          <p:cNvPicPr>
            <a:picLocks noChangeAspect="1"/>
          </p:cNvPicPr>
          <p:nvPr userDrawn="1"/>
        </p:nvPicPr>
        <p:blipFill>
          <a:blip r:embed="rId13" cstate="print"/>
          <a:stretch>
            <a:fillRect/>
          </a:stretch>
        </p:blipFill>
        <p:spPr>
          <a:xfrm>
            <a:off x="7391400" y="5965332"/>
            <a:ext cx="1600200" cy="685524"/>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les@floodpreventiondistrict.org" TargetMode="External"/><Relationship Id="rId2" Type="http://schemas.openxmlformats.org/officeDocument/2006/relationships/hyperlink" Target="http://www.floodpreventiondistrict.org/"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681913" cy="1523495"/>
          </a:xfrm>
        </p:spPr>
        <p:txBody>
          <a:bodyPr/>
          <a:lstStyle/>
          <a:p>
            <a:r>
              <a:rPr lang="en-US" dirty="0" smtClean="0"/>
              <a:t>SW Illinois Flood </a:t>
            </a:r>
            <a:br>
              <a:rPr lang="en-US" dirty="0" smtClean="0"/>
            </a:br>
            <a:r>
              <a:rPr lang="en-US" dirty="0" smtClean="0"/>
              <a:t>Prevention Project – </a:t>
            </a:r>
            <a:br>
              <a:rPr lang="en-US" dirty="0" smtClean="0"/>
            </a:br>
            <a:r>
              <a:rPr i="1" dirty="0" smtClean="0"/>
              <a:t>Progress Report</a:t>
            </a:r>
            <a:endParaRPr lang="en-US" i="1" dirty="0"/>
          </a:p>
        </p:txBody>
      </p:sp>
      <p:sp>
        <p:nvSpPr>
          <p:cNvPr id="3" name="Subtitle 2"/>
          <p:cNvSpPr>
            <a:spLocks noGrp="1"/>
          </p:cNvSpPr>
          <p:nvPr>
            <p:ph type="subTitle" idx="1"/>
          </p:nvPr>
        </p:nvSpPr>
        <p:spPr>
          <a:xfrm>
            <a:off x="685800" y="4800600"/>
            <a:ext cx="7848600" cy="1370012"/>
          </a:xfrm>
        </p:spPr>
        <p:txBody>
          <a:bodyPr>
            <a:normAutofit/>
          </a:bodyPr>
          <a:lstStyle/>
          <a:p>
            <a:endParaRPr lang="en-US" dirty="0" smtClean="0"/>
          </a:p>
          <a:p>
            <a:r>
              <a:rPr lang="en-US" dirty="0" smtClean="0"/>
              <a:t>October 5, 2011</a:t>
            </a:r>
            <a:endParaRPr lang="en-US" dirty="0" smtClean="0"/>
          </a:p>
          <a:p>
            <a:r>
              <a:rPr lang="en-US" dirty="0" smtClean="0"/>
              <a:t>Council of Owners and Construction Associates</a:t>
            </a:r>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Text Placeholder 2"/>
          <p:cNvSpPr>
            <a:spLocks noGrp="1"/>
          </p:cNvSpPr>
          <p:nvPr>
            <p:ph type="body" sz="quarter" idx="10"/>
          </p:nvPr>
        </p:nvSpPr>
        <p:spPr>
          <a:xfrm>
            <a:off x="381000" y="1411552"/>
            <a:ext cx="8382000" cy="4678204"/>
          </a:xfrm>
        </p:spPr>
        <p:txBody>
          <a:bodyPr/>
          <a:lstStyle/>
          <a:p>
            <a:r>
              <a:rPr lang="en-US" dirty="0" smtClean="0"/>
              <a:t>County FPDs are appointed – June 2008</a:t>
            </a:r>
          </a:p>
          <a:p>
            <a:r>
              <a:rPr lang="en-US" dirty="0" smtClean="0"/>
              <a:t>Tax approved by county boards -  July-Sept 2008</a:t>
            </a:r>
          </a:p>
          <a:p>
            <a:r>
              <a:rPr lang="en-US" dirty="0" smtClean="0"/>
              <a:t>Tax collections start – January 2009</a:t>
            </a:r>
          </a:p>
          <a:p>
            <a:r>
              <a:rPr lang="en-US" dirty="0"/>
              <a:t>Corps concludes project to be finished in 2044 – May 2009 </a:t>
            </a:r>
          </a:p>
          <a:p>
            <a:r>
              <a:rPr lang="en-US" dirty="0" smtClean="0"/>
              <a:t>Intergovernmental Agreement signed June 2009</a:t>
            </a:r>
          </a:p>
          <a:p>
            <a:r>
              <a:rPr lang="en-US" dirty="0" smtClean="0"/>
              <a:t>First meeting of FPD Council – June 2009</a:t>
            </a:r>
          </a:p>
          <a:p>
            <a:r>
              <a:rPr lang="en-US" dirty="0" smtClean="0"/>
              <a:t>FPD staff hired – July 2009</a:t>
            </a:r>
          </a:p>
          <a:p>
            <a:r>
              <a:rPr lang="en-US" dirty="0" smtClean="0"/>
              <a:t>Authorize challenge of FIRMS – August 2009</a:t>
            </a:r>
          </a:p>
        </p:txBody>
      </p:sp>
    </p:spTree>
    <p:extLst>
      <p:ext uri="{BB962C8B-B14F-4D97-AF65-F5344CB8AC3E}">
        <p14:creationId xmlns:p14="http://schemas.microsoft.com/office/powerpoint/2010/main" val="129676552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Text Placeholder 2"/>
          <p:cNvSpPr>
            <a:spLocks noGrp="1"/>
          </p:cNvSpPr>
          <p:nvPr>
            <p:ph type="body" sz="quarter" idx="10"/>
          </p:nvPr>
        </p:nvSpPr>
        <p:spPr>
          <a:xfrm>
            <a:off x="381000" y="1411552"/>
            <a:ext cx="8382000" cy="5663089"/>
          </a:xfrm>
        </p:spPr>
        <p:txBody>
          <a:bodyPr/>
          <a:lstStyle/>
          <a:p>
            <a:r>
              <a:rPr lang="en-US" dirty="0"/>
              <a:t>Select financial advisor – September </a:t>
            </a:r>
            <a:r>
              <a:rPr lang="en-US" dirty="0" smtClean="0"/>
              <a:t>2009</a:t>
            </a:r>
          </a:p>
          <a:p>
            <a:r>
              <a:rPr lang="en-US" dirty="0" smtClean="0"/>
              <a:t>Adopt project strategy – September 2009</a:t>
            </a:r>
          </a:p>
          <a:p>
            <a:r>
              <a:rPr lang="en-US" dirty="0" smtClean="0"/>
              <a:t>Begin levee inspection – December 2009</a:t>
            </a:r>
          </a:p>
          <a:p>
            <a:r>
              <a:rPr lang="en-US" dirty="0" smtClean="0"/>
              <a:t>Select consultants for design competition – December 2009</a:t>
            </a:r>
          </a:p>
          <a:p>
            <a:r>
              <a:rPr lang="en-US" dirty="0" smtClean="0"/>
              <a:t>Issue RFP for design competition – February 2010</a:t>
            </a:r>
          </a:p>
          <a:p>
            <a:r>
              <a:rPr lang="en-US" dirty="0" smtClean="0"/>
              <a:t>Select design consultants – June 2010</a:t>
            </a:r>
          </a:p>
          <a:p>
            <a:r>
              <a:rPr lang="en-US" dirty="0" smtClean="0"/>
              <a:t>Begin design process - 2010</a:t>
            </a:r>
          </a:p>
          <a:p>
            <a:endParaRPr lang="en-US" dirty="0" smtClean="0"/>
          </a:p>
          <a:p>
            <a:endParaRPr lang="en-US" dirty="0"/>
          </a:p>
        </p:txBody>
      </p:sp>
    </p:spTree>
    <p:extLst>
      <p:ext uri="{BB962C8B-B14F-4D97-AF65-F5344CB8AC3E}">
        <p14:creationId xmlns:p14="http://schemas.microsoft.com/office/powerpoint/2010/main" val="417255952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a:t>
            </a:r>
            <a:endParaRPr lang="en-US" dirty="0"/>
          </a:p>
        </p:txBody>
      </p:sp>
      <p:sp>
        <p:nvSpPr>
          <p:cNvPr id="3" name="Text Placeholder 2"/>
          <p:cNvSpPr>
            <a:spLocks noGrp="1"/>
          </p:cNvSpPr>
          <p:nvPr>
            <p:ph type="body" sz="quarter" idx="10"/>
          </p:nvPr>
        </p:nvSpPr>
        <p:spPr>
          <a:xfrm>
            <a:off x="381000" y="1411552"/>
            <a:ext cx="8382000" cy="4136517"/>
          </a:xfrm>
        </p:spPr>
        <p:txBody>
          <a:bodyPr/>
          <a:lstStyle/>
          <a:p>
            <a:r>
              <a:rPr lang="en-US" dirty="0" smtClean="0"/>
              <a:t>File suit against FEMA – November 2010</a:t>
            </a:r>
          </a:p>
          <a:p>
            <a:r>
              <a:rPr lang="en-US" dirty="0" smtClean="0"/>
              <a:t>Issue $94 million in bonds – November 2010</a:t>
            </a:r>
          </a:p>
          <a:p>
            <a:r>
              <a:rPr lang="en-US" dirty="0" smtClean="0"/>
              <a:t>Progress set of construction drawings – March 2011</a:t>
            </a:r>
          </a:p>
          <a:p>
            <a:r>
              <a:rPr lang="en-US" dirty="0" smtClean="0"/>
              <a:t>30% design drawings – May 2011</a:t>
            </a:r>
          </a:p>
          <a:p>
            <a:r>
              <a:rPr lang="en-US" dirty="0" smtClean="0"/>
              <a:t>Project implementation plan – </a:t>
            </a:r>
            <a:r>
              <a:rPr lang="en-US" dirty="0" smtClean="0"/>
              <a:t>July </a:t>
            </a:r>
            <a:r>
              <a:rPr lang="en-US" dirty="0" smtClean="0"/>
              <a:t>2011</a:t>
            </a:r>
          </a:p>
          <a:p>
            <a:r>
              <a:rPr lang="en-US" i="1" dirty="0" smtClean="0">
                <a:solidFill>
                  <a:srgbClr val="FFFF00"/>
                </a:solidFill>
              </a:rPr>
              <a:t>60% design drawings – December 2011</a:t>
            </a:r>
          </a:p>
          <a:p>
            <a:r>
              <a:rPr lang="en-US" i="1" dirty="0" smtClean="0">
                <a:solidFill>
                  <a:srgbClr val="FFFF00"/>
                </a:solidFill>
              </a:rPr>
              <a:t>Construction begins – 1</a:t>
            </a:r>
            <a:r>
              <a:rPr lang="en-US" i="1" baseline="30000" dirty="0" smtClean="0">
                <a:solidFill>
                  <a:srgbClr val="FFFF00"/>
                </a:solidFill>
              </a:rPr>
              <a:t>st</a:t>
            </a:r>
            <a:r>
              <a:rPr lang="en-US" i="1" dirty="0" smtClean="0">
                <a:solidFill>
                  <a:srgbClr val="FFFF00"/>
                </a:solidFill>
              </a:rPr>
              <a:t> Qtr. 2012 ?</a:t>
            </a:r>
            <a:endParaRPr lang="en-US" i="1" dirty="0">
              <a:solidFill>
                <a:srgbClr val="FFFF00"/>
              </a:solidFill>
            </a:endParaRPr>
          </a:p>
        </p:txBody>
      </p:sp>
    </p:spTree>
    <p:extLst>
      <p:ext uri="{BB962C8B-B14F-4D97-AF65-F5344CB8AC3E}">
        <p14:creationId xmlns:p14="http://schemas.microsoft.com/office/powerpoint/2010/main" val="406394561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Intergovernmental Agreement	</a:t>
            </a:r>
            <a:endParaRPr/>
          </a:p>
        </p:txBody>
      </p:sp>
      <p:sp>
        <p:nvSpPr>
          <p:cNvPr id="21507" name="Text Placeholder 2"/>
          <p:cNvSpPr>
            <a:spLocks noGrp="1"/>
          </p:cNvSpPr>
          <p:nvPr>
            <p:ph type="body" sz="quarter" idx="10"/>
          </p:nvPr>
        </p:nvSpPr>
        <p:spPr>
          <a:xfrm>
            <a:off x="381000" y="1411288"/>
            <a:ext cx="8382000" cy="4826000"/>
          </a:xfrm>
        </p:spPr>
        <p:txBody>
          <a:bodyPr/>
          <a:lstStyle/>
          <a:p>
            <a:r>
              <a:rPr lang="en-US" smtClean="0"/>
              <a:t>Creation of Flood Prevention District Council</a:t>
            </a:r>
          </a:p>
          <a:p>
            <a:pPr lvl="1"/>
            <a:r>
              <a:rPr lang="en-US" smtClean="0"/>
              <a:t>Nine member board – three from each county</a:t>
            </a:r>
          </a:p>
          <a:p>
            <a:r>
              <a:rPr lang="en-US" smtClean="0"/>
              <a:t>Cost sharing</a:t>
            </a:r>
          </a:p>
          <a:p>
            <a:pPr lvl="1"/>
            <a:r>
              <a:rPr lang="en-US" smtClean="0"/>
              <a:t>St. Clair County – 48%</a:t>
            </a:r>
          </a:p>
          <a:p>
            <a:pPr lvl="1"/>
            <a:r>
              <a:rPr lang="en-US" smtClean="0"/>
              <a:t>Madison County – 48%</a:t>
            </a:r>
          </a:p>
          <a:p>
            <a:pPr lvl="1"/>
            <a:r>
              <a:rPr lang="en-US" smtClean="0"/>
              <a:t>Monroe County – 4%</a:t>
            </a:r>
          </a:p>
          <a:p>
            <a:r>
              <a:rPr lang="en-US" smtClean="0"/>
              <a:t>Cooperative Plan</a:t>
            </a:r>
          </a:p>
          <a:p>
            <a:r>
              <a:rPr lang="en-US" smtClean="0"/>
              <a:t>Checks and balances</a:t>
            </a:r>
          </a:p>
          <a:p>
            <a:pPr lvl="1"/>
            <a:r>
              <a:rPr lang="en-US" smtClean="0"/>
              <a:t>County boards approve annual budget and major expenditures</a:t>
            </a:r>
          </a:p>
        </p:txBody>
      </p:sp>
    </p:spTree>
    <p:extLst>
      <p:ext uri="{BB962C8B-B14F-4D97-AF65-F5344CB8AC3E}">
        <p14:creationId xmlns:p14="http://schemas.microsoft.com/office/powerpoint/2010/main" val="135503798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Financing levee improvements</a:t>
            </a:r>
            <a:endParaRPr/>
          </a:p>
        </p:txBody>
      </p:sp>
      <p:sp>
        <p:nvSpPr>
          <p:cNvPr id="22531" name="Text Placeholder 2"/>
          <p:cNvSpPr>
            <a:spLocks noGrp="1"/>
          </p:cNvSpPr>
          <p:nvPr>
            <p:ph type="body" sz="quarter" idx="10"/>
          </p:nvPr>
        </p:nvSpPr>
        <p:spPr>
          <a:xfrm>
            <a:off x="381000" y="1411288"/>
            <a:ext cx="8382000" cy="4143375"/>
          </a:xfrm>
        </p:spPr>
        <p:txBody>
          <a:bodyPr/>
          <a:lstStyle/>
          <a:p>
            <a:r>
              <a:rPr lang="en-US" sz="2800" smtClean="0"/>
              <a:t>Principal funding is FPD sales tax</a:t>
            </a:r>
          </a:p>
          <a:p>
            <a:pPr lvl="1"/>
            <a:r>
              <a:rPr lang="en-US" smtClean="0"/>
              <a:t>Collecting about $10 million a year</a:t>
            </a:r>
          </a:p>
          <a:p>
            <a:pPr lvl="1"/>
            <a:r>
              <a:rPr lang="en-US" smtClean="0"/>
              <a:t>Might generate $150 million (down from original estimates)</a:t>
            </a:r>
          </a:p>
          <a:p>
            <a:r>
              <a:rPr lang="en-US" sz="2800" smtClean="0"/>
              <a:t>Federal money is available, but not enough and not timely</a:t>
            </a:r>
          </a:p>
          <a:p>
            <a:r>
              <a:rPr lang="en-US" sz="2800" smtClean="0"/>
              <a:t>Federal money goes only to the USACE</a:t>
            </a:r>
          </a:p>
          <a:p>
            <a:pPr>
              <a:buFontTx/>
              <a:buNone/>
            </a:pPr>
            <a:endParaRPr lang="en-US" smtClean="0"/>
          </a:p>
          <a:p>
            <a:endParaRPr lang="en-US" smtClean="0"/>
          </a:p>
        </p:txBody>
      </p:sp>
    </p:spTree>
    <p:extLst>
      <p:ext uri="{BB962C8B-B14F-4D97-AF65-F5344CB8AC3E}">
        <p14:creationId xmlns:p14="http://schemas.microsoft.com/office/powerpoint/2010/main" val="86363208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Text Placeholder 2"/>
          <p:cNvSpPr>
            <a:spLocks noGrp="1"/>
          </p:cNvSpPr>
          <p:nvPr>
            <p:ph type="body" sz="quarter" idx="10"/>
          </p:nvPr>
        </p:nvSpPr>
        <p:spPr>
          <a:xfrm>
            <a:off x="381000" y="1411552"/>
            <a:ext cx="8382000" cy="2856167"/>
          </a:xfrm>
        </p:spPr>
        <p:txBody>
          <a:bodyPr/>
          <a:lstStyle/>
          <a:p>
            <a:r>
              <a:rPr lang="en-US" dirty="0" smtClean="0"/>
              <a:t>Finish improvement of levee systems in three counties at a cost of about $160 million in five years (2015) or less</a:t>
            </a:r>
          </a:p>
          <a:p>
            <a:endParaRPr lang="en-US" dirty="0" smtClean="0"/>
          </a:p>
          <a:p>
            <a:r>
              <a:rPr lang="en-US" dirty="0" smtClean="0"/>
              <a:t>Limit economic hardship during the time that flood protection is being improved</a:t>
            </a:r>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681913" cy="1523495"/>
          </a:xfrm>
        </p:spPr>
        <p:txBody>
          <a:bodyPr/>
          <a:lstStyle/>
          <a:p>
            <a:r>
              <a:rPr lang="en-US" dirty="0" smtClean="0"/>
              <a:t>Design Progress</a:t>
            </a:r>
            <a:endParaRPr lang="en-US"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1329595"/>
          </a:xfrm>
        </p:spPr>
        <p:txBody>
          <a:bodyPr/>
          <a:lstStyle/>
          <a:p>
            <a:pPr defTabSz="914363" fontAlgn="auto">
              <a:spcAft>
                <a:spcPts val="0"/>
              </a:spcAft>
              <a:defRPr/>
            </a:pPr>
            <a:r>
              <a:t>Underseepage – </a:t>
            </a:r>
            <a:br/>
            <a:r>
              <a:t>Formation of Sand Boils</a:t>
            </a:r>
            <a:endParaRPr/>
          </a:p>
        </p:txBody>
      </p:sp>
      <p:pic>
        <p:nvPicPr>
          <p:cNvPr id="14339" name="Picture 2" descr="C:\Users\Les\Documents\Presentations\USACE Cory Williams underseepage controls presentation USACE_Page_06.jpg"/>
          <p:cNvPicPr>
            <a:picLocks noChangeAspect="1" noChangeArrowheads="1"/>
          </p:cNvPicPr>
          <p:nvPr/>
        </p:nvPicPr>
        <p:blipFill>
          <a:blip r:embed="rId2">
            <a:extLst>
              <a:ext uri="{28A0092B-C50C-407E-A947-70E740481C1C}">
                <a14:useLocalDpi xmlns:a14="http://schemas.microsoft.com/office/drawing/2010/main" val="0"/>
              </a:ext>
            </a:extLst>
          </a:blip>
          <a:srcRect l="5766" t="28667" r="3448" b="21114"/>
          <a:stretch>
            <a:fillRect/>
          </a:stretch>
        </p:blipFill>
        <p:spPr bwMode="auto">
          <a:xfrm>
            <a:off x="457200" y="1828800"/>
            <a:ext cx="8077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4"/>
          <p:cNvSpPr txBox="1">
            <a:spLocks noChangeArrowheads="1"/>
          </p:cNvSpPr>
          <p:nvPr/>
        </p:nvSpPr>
        <p:spPr bwMode="auto">
          <a:xfrm>
            <a:off x="457200" y="5867400"/>
            <a:ext cx="533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a:t>Source: Cory Williams, P.E. – U.S. Army Corps of Engineers</a:t>
            </a:r>
          </a:p>
        </p:txBody>
      </p:sp>
    </p:spTree>
    <p:extLst>
      <p:ext uri="{BB962C8B-B14F-4D97-AF65-F5344CB8AC3E}">
        <p14:creationId xmlns:p14="http://schemas.microsoft.com/office/powerpoint/2010/main" val="134285190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Underseepage         Instability</a:t>
            </a:r>
            <a:endParaRPr/>
          </a:p>
        </p:txBody>
      </p:sp>
      <p:pic>
        <p:nvPicPr>
          <p:cNvPr id="15363" name="Picture 2" descr="C:\Users\Les\Documents\Presentations\USACE Cory Williams underseepage controls presentation USACE_Page_07.jpg"/>
          <p:cNvPicPr>
            <a:picLocks noChangeAspect="1" noChangeArrowheads="1"/>
          </p:cNvPicPr>
          <p:nvPr/>
        </p:nvPicPr>
        <p:blipFill>
          <a:blip r:embed="rId2">
            <a:extLst>
              <a:ext uri="{28A0092B-C50C-407E-A947-70E740481C1C}">
                <a14:useLocalDpi xmlns:a14="http://schemas.microsoft.com/office/drawing/2010/main" val="0"/>
              </a:ext>
            </a:extLst>
          </a:blip>
          <a:srcRect l="6152" t="29213" r="3610" b="21657"/>
          <a:stretch>
            <a:fillRect/>
          </a:stretch>
        </p:blipFill>
        <p:spPr bwMode="auto">
          <a:xfrm>
            <a:off x="381000" y="1600200"/>
            <a:ext cx="83359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bwMode="auto">
          <a:xfrm>
            <a:off x="3886200" y="381000"/>
            <a:ext cx="762000" cy="381000"/>
          </a:xfrm>
          <a:prstGeom prst="rightArrow">
            <a:avLst/>
          </a:prstGeom>
          <a:gradFill>
            <a:gsLst>
              <a:gs pos="0">
                <a:schemeClr val="accent1"/>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5367" name="TextBox 7"/>
          <p:cNvSpPr txBox="1">
            <a:spLocks noChangeArrowheads="1"/>
          </p:cNvSpPr>
          <p:nvPr/>
        </p:nvSpPr>
        <p:spPr bwMode="auto">
          <a:xfrm>
            <a:off x="381000" y="5715000"/>
            <a:ext cx="533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a:t>Source: Cory Williams, P.E. – U.S. Army Corps of Engineers</a:t>
            </a:r>
          </a:p>
        </p:txBody>
      </p:sp>
    </p:spTree>
    <p:extLst>
      <p:ext uri="{BB962C8B-B14F-4D97-AF65-F5344CB8AC3E}">
        <p14:creationId xmlns:p14="http://schemas.microsoft.com/office/powerpoint/2010/main" val="283609954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419600" y="3124200"/>
            <a:ext cx="4303059" cy="2578244"/>
          </a:xfrm>
          <a:prstGeom prst="rect">
            <a:avLst/>
          </a:prstGeom>
          <a:noFill/>
          <a:ln w="9525">
            <a:noFill/>
            <a:miter lim="800000"/>
            <a:headEnd/>
            <a:tailEnd/>
          </a:ln>
        </p:spPr>
      </p:pic>
      <p:pic>
        <p:nvPicPr>
          <p:cNvPr id="8195" name="Picture 13"/>
          <p:cNvPicPr>
            <a:picLocks noChangeAspect="1" noChangeArrowheads="1"/>
          </p:cNvPicPr>
          <p:nvPr/>
        </p:nvPicPr>
        <p:blipFill>
          <a:blip r:embed="rId3" cstate="print"/>
          <a:srcRect/>
          <a:stretch>
            <a:fillRect/>
          </a:stretch>
        </p:blipFill>
        <p:spPr bwMode="auto">
          <a:xfrm>
            <a:off x="627530" y="571500"/>
            <a:ext cx="4855882" cy="2909455"/>
          </a:xfrm>
          <a:prstGeom prst="rect">
            <a:avLst/>
          </a:prstGeom>
          <a:noFill/>
          <a:ln w="9525">
            <a:noFill/>
            <a:miter lim="800000"/>
            <a:headEnd/>
            <a:tailEnd/>
          </a:ln>
        </p:spPr>
      </p:pic>
      <p:sp>
        <p:nvSpPr>
          <p:cNvPr id="8196" name="Rectangle 2"/>
          <p:cNvSpPr>
            <a:spLocks noChangeArrowheads="1"/>
          </p:cNvSpPr>
          <p:nvPr/>
        </p:nvSpPr>
        <p:spPr bwMode="auto">
          <a:xfrm>
            <a:off x="304427" y="456767"/>
            <a:ext cx="8535147" cy="6172850"/>
          </a:xfrm>
          <a:prstGeom prst="rect">
            <a:avLst/>
          </a:prstGeom>
          <a:noFill/>
          <a:ln w="38100">
            <a:solidFill>
              <a:schemeClr val="tx1"/>
            </a:solidFill>
            <a:miter lim="800000"/>
            <a:headEnd/>
            <a:tailEnd/>
          </a:ln>
        </p:spPr>
        <p:txBody>
          <a:bodyPr wrap="none" lIns="57150" tIns="28575" rIns="57150" bIns="28575" anchor="ctr"/>
          <a:lstStyle/>
          <a:p>
            <a:endParaRPr lang="en-US"/>
          </a:p>
        </p:txBody>
      </p:sp>
      <p:sp>
        <p:nvSpPr>
          <p:cNvPr id="8197" name="Rectangle 3"/>
          <p:cNvSpPr>
            <a:spLocks noChangeArrowheads="1"/>
          </p:cNvSpPr>
          <p:nvPr/>
        </p:nvSpPr>
        <p:spPr bwMode="auto">
          <a:xfrm>
            <a:off x="304427" y="5943384"/>
            <a:ext cx="8535147" cy="686233"/>
          </a:xfrm>
          <a:prstGeom prst="rect">
            <a:avLst/>
          </a:prstGeom>
          <a:noFill/>
          <a:ln w="38100">
            <a:solidFill>
              <a:schemeClr val="tx1"/>
            </a:solidFill>
            <a:miter lim="800000"/>
            <a:headEnd/>
            <a:tailEnd/>
          </a:ln>
        </p:spPr>
        <p:txBody>
          <a:bodyPr wrap="none" lIns="57150" tIns="28575" rIns="57150" bIns="28575" anchor="ctr"/>
          <a:lstStyle/>
          <a:p>
            <a:endParaRPr lang="en-US"/>
          </a:p>
        </p:txBody>
      </p:sp>
      <p:pic>
        <p:nvPicPr>
          <p:cNvPr id="8198" name="Picture 12" descr="C:\My Documents\AMECLogo.BMP"/>
          <p:cNvPicPr>
            <a:picLocks noChangeAspect="1" noChangeArrowheads="1"/>
          </p:cNvPicPr>
          <p:nvPr/>
        </p:nvPicPr>
        <p:blipFill>
          <a:blip r:embed="rId4" cstate="print"/>
          <a:srcRect/>
          <a:stretch>
            <a:fillRect/>
          </a:stretch>
        </p:blipFill>
        <p:spPr bwMode="auto">
          <a:xfrm>
            <a:off x="7171765" y="6026727"/>
            <a:ext cx="1422214" cy="532534"/>
          </a:xfrm>
          <a:prstGeom prst="rect">
            <a:avLst/>
          </a:prstGeom>
          <a:noFill/>
          <a:ln w="9525">
            <a:noFill/>
            <a:miter lim="800000"/>
            <a:headEnd/>
            <a:tailEnd/>
          </a:ln>
        </p:spPr>
      </p:pic>
      <p:sp>
        <p:nvSpPr>
          <p:cNvPr id="8199" name="Text Box 15"/>
          <p:cNvSpPr txBox="1">
            <a:spLocks noChangeArrowheads="1"/>
          </p:cNvSpPr>
          <p:nvPr/>
        </p:nvSpPr>
        <p:spPr bwMode="auto">
          <a:xfrm>
            <a:off x="537882" y="5974773"/>
            <a:ext cx="1479892" cy="584775"/>
          </a:xfrm>
          <a:prstGeom prst="rect">
            <a:avLst/>
          </a:prstGeom>
          <a:noFill/>
          <a:ln w="9525">
            <a:noFill/>
            <a:miter lim="800000"/>
            <a:headEnd/>
            <a:tailEnd/>
          </a:ln>
        </p:spPr>
        <p:txBody>
          <a:bodyPr wrap="none" lIns="91440" tIns="45720" rIns="91440" bIns="45720">
            <a:spAutoFit/>
          </a:bodyPr>
          <a:lstStyle/>
          <a:p>
            <a:pPr defTabSz="914797"/>
            <a:r>
              <a:rPr lang="en-US" sz="800" dirty="0">
                <a:latin typeface="Arial" charset="0"/>
              </a:rPr>
              <a:t>Scale: None</a:t>
            </a:r>
          </a:p>
          <a:p>
            <a:pPr defTabSz="914797"/>
            <a:r>
              <a:rPr lang="en-US" sz="800" dirty="0">
                <a:latin typeface="Arial" charset="0"/>
              </a:rPr>
              <a:t>Drawn by: MG     </a:t>
            </a:r>
          </a:p>
          <a:p>
            <a:pPr defTabSz="914797"/>
            <a:r>
              <a:rPr lang="en-US" sz="800" dirty="0">
                <a:latin typeface="Arial" charset="0"/>
              </a:rPr>
              <a:t>Date: March 16, 2011</a:t>
            </a:r>
          </a:p>
          <a:p>
            <a:pPr defTabSz="914797"/>
            <a:r>
              <a:rPr lang="en-US" sz="800" dirty="0">
                <a:latin typeface="Arial" charset="0"/>
              </a:rPr>
              <a:t>AMEC File No. 5-6317-0001</a:t>
            </a:r>
          </a:p>
        </p:txBody>
      </p:sp>
      <p:sp>
        <p:nvSpPr>
          <p:cNvPr id="8200" name="Text Box 19"/>
          <p:cNvSpPr txBox="1">
            <a:spLocks noChangeArrowheads="1"/>
          </p:cNvSpPr>
          <p:nvPr/>
        </p:nvSpPr>
        <p:spPr bwMode="auto">
          <a:xfrm>
            <a:off x="3628649" y="6131790"/>
            <a:ext cx="1988493" cy="292388"/>
          </a:xfrm>
          <a:prstGeom prst="rect">
            <a:avLst/>
          </a:prstGeom>
          <a:noFill/>
          <a:ln w="9525">
            <a:noFill/>
            <a:miter lim="800000"/>
            <a:headEnd/>
            <a:tailEnd/>
          </a:ln>
        </p:spPr>
        <p:txBody>
          <a:bodyPr wrap="none" lIns="91440" tIns="45720" rIns="91440" bIns="45720">
            <a:spAutoFit/>
          </a:bodyPr>
          <a:lstStyle/>
          <a:p>
            <a:pPr algn="ctr" defTabSz="914797"/>
            <a:r>
              <a:rPr lang="en-US" sz="1300" b="1" dirty="0" smtClean="0">
                <a:latin typeface="Arial" charset="0"/>
              </a:rPr>
              <a:t>LEVEE ILLUSTRATION</a:t>
            </a:r>
            <a:endParaRPr lang="en-US" sz="1300" b="1" dirty="0">
              <a:latin typeface="Arial" charset="0"/>
            </a:endParaRPr>
          </a:p>
        </p:txBody>
      </p:sp>
      <p:sp>
        <p:nvSpPr>
          <p:cNvPr id="8201" name="Freeform 212"/>
          <p:cNvSpPr>
            <a:spLocks/>
          </p:cNvSpPr>
          <p:nvPr/>
        </p:nvSpPr>
        <p:spPr bwMode="auto">
          <a:xfrm>
            <a:off x="2462493" y="5939055"/>
            <a:ext cx="2801" cy="694892"/>
          </a:xfrm>
          <a:custGeom>
            <a:avLst/>
            <a:gdLst>
              <a:gd name="T0" fmla="*/ 0 w 3"/>
              <a:gd name="T1" fmla="*/ 0 h 642"/>
              <a:gd name="T2" fmla="*/ 2147483647 w 3"/>
              <a:gd name="T3" fmla="*/ 2147483647 h 642"/>
              <a:gd name="T4" fmla="*/ 0 60000 65536"/>
              <a:gd name="T5" fmla="*/ 0 60000 65536"/>
              <a:gd name="T6" fmla="*/ 0 w 3"/>
              <a:gd name="T7" fmla="*/ 0 h 642"/>
              <a:gd name="T8" fmla="*/ 3 w 3"/>
              <a:gd name="T9" fmla="*/ 642 h 642"/>
            </a:gdLst>
            <a:ahLst/>
            <a:cxnLst>
              <a:cxn ang="T4">
                <a:pos x="T0" y="T1"/>
              </a:cxn>
              <a:cxn ang="T5">
                <a:pos x="T2" y="T3"/>
              </a:cxn>
            </a:cxnLst>
            <a:rect l="T6" t="T7" r="T8" b="T9"/>
            <a:pathLst>
              <a:path w="3" h="642">
                <a:moveTo>
                  <a:pt x="0" y="0"/>
                </a:moveTo>
                <a:lnTo>
                  <a:pt x="3" y="642"/>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8202" name="Freeform 213"/>
          <p:cNvSpPr>
            <a:spLocks/>
          </p:cNvSpPr>
          <p:nvPr/>
        </p:nvSpPr>
        <p:spPr bwMode="auto">
          <a:xfrm>
            <a:off x="6787030" y="5934725"/>
            <a:ext cx="27081" cy="707881"/>
          </a:xfrm>
          <a:custGeom>
            <a:avLst/>
            <a:gdLst>
              <a:gd name="T0" fmla="*/ 0 w 1"/>
              <a:gd name="T1" fmla="*/ 0 h 654"/>
              <a:gd name="T2" fmla="*/ 0 w 1"/>
              <a:gd name="T3" fmla="*/ 2147483647 h 654"/>
              <a:gd name="T4" fmla="*/ 0 60000 65536"/>
              <a:gd name="T5" fmla="*/ 0 60000 65536"/>
              <a:gd name="T6" fmla="*/ 0 w 1"/>
              <a:gd name="T7" fmla="*/ 0 h 654"/>
              <a:gd name="T8" fmla="*/ 1 w 1"/>
              <a:gd name="T9" fmla="*/ 654 h 654"/>
            </a:gdLst>
            <a:ahLst/>
            <a:cxnLst>
              <a:cxn ang="T4">
                <a:pos x="T0" y="T1"/>
              </a:cxn>
              <a:cxn ang="T5">
                <a:pos x="T2" y="T3"/>
              </a:cxn>
            </a:cxnLst>
            <a:rect l="T6" t="T7" r="T8" b="T9"/>
            <a:pathLst>
              <a:path w="1" h="654">
                <a:moveTo>
                  <a:pt x="0" y="0"/>
                </a:moveTo>
                <a:lnTo>
                  <a:pt x="0" y="654"/>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8203" name="TextBox 11"/>
          <p:cNvSpPr txBox="1">
            <a:spLocks noChangeArrowheads="1"/>
          </p:cNvSpPr>
          <p:nvPr/>
        </p:nvSpPr>
        <p:spPr bwMode="auto">
          <a:xfrm>
            <a:off x="6230470" y="3948546"/>
            <a:ext cx="932330" cy="303929"/>
          </a:xfrm>
          <a:prstGeom prst="rect">
            <a:avLst/>
          </a:prstGeom>
          <a:noFill/>
          <a:ln w="9525">
            <a:noFill/>
            <a:miter lim="800000"/>
            <a:headEnd/>
            <a:tailEnd/>
          </a:ln>
        </p:spPr>
        <p:txBody>
          <a:bodyPr wrap="square" lIns="57150" tIns="28575" rIns="57150" bIns="28575">
            <a:spAutoFit/>
          </a:bodyPr>
          <a:lstStyle/>
          <a:p>
            <a:r>
              <a:rPr lang="en-US" sz="1600" dirty="0"/>
              <a:t>Levee</a:t>
            </a:r>
          </a:p>
        </p:txBody>
      </p:sp>
      <p:sp>
        <p:nvSpPr>
          <p:cNvPr id="8204" name="TextBox 14"/>
          <p:cNvSpPr txBox="1">
            <a:spLocks noChangeArrowheads="1"/>
          </p:cNvSpPr>
          <p:nvPr/>
        </p:nvSpPr>
        <p:spPr bwMode="auto">
          <a:xfrm>
            <a:off x="4840940" y="5143500"/>
            <a:ext cx="1008185" cy="303929"/>
          </a:xfrm>
          <a:prstGeom prst="rect">
            <a:avLst/>
          </a:prstGeom>
          <a:noFill/>
          <a:ln w="9525">
            <a:noFill/>
            <a:miter lim="800000"/>
            <a:headEnd/>
            <a:tailEnd/>
          </a:ln>
        </p:spPr>
        <p:txBody>
          <a:bodyPr wrap="square" lIns="57150" tIns="28575" rIns="57150" bIns="28575">
            <a:spAutoFit/>
          </a:bodyPr>
          <a:lstStyle/>
          <a:p>
            <a:r>
              <a:rPr lang="en-US" sz="1600"/>
              <a:t>Aquifer </a:t>
            </a:r>
          </a:p>
        </p:txBody>
      </p:sp>
      <p:sp>
        <p:nvSpPr>
          <p:cNvPr id="8205" name="TextBox 15"/>
          <p:cNvSpPr txBox="1">
            <a:spLocks noChangeArrowheads="1"/>
          </p:cNvSpPr>
          <p:nvPr/>
        </p:nvSpPr>
        <p:spPr bwMode="auto">
          <a:xfrm>
            <a:off x="403411" y="935182"/>
            <a:ext cx="2075675" cy="303929"/>
          </a:xfrm>
          <a:prstGeom prst="rect">
            <a:avLst/>
          </a:prstGeom>
          <a:noFill/>
          <a:ln w="9525">
            <a:noFill/>
            <a:miter lim="800000"/>
            <a:headEnd/>
            <a:tailEnd/>
          </a:ln>
        </p:spPr>
        <p:txBody>
          <a:bodyPr wrap="square" lIns="57150" tIns="28575" rIns="57150" bIns="28575">
            <a:spAutoFit/>
          </a:bodyPr>
          <a:lstStyle/>
          <a:p>
            <a:r>
              <a:rPr lang="en-US" sz="1600"/>
              <a:t>Semi-pervious Blanket </a:t>
            </a:r>
          </a:p>
        </p:txBody>
      </p:sp>
      <p:cxnSp>
        <p:nvCxnSpPr>
          <p:cNvPr id="8206" name="Straight Arrow Connector 17"/>
          <p:cNvCxnSpPr>
            <a:cxnSpLocks noChangeShapeType="1"/>
          </p:cNvCxnSpPr>
          <p:nvPr/>
        </p:nvCxnSpPr>
        <p:spPr bwMode="auto">
          <a:xfrm>
            <a:off x="1120588" y="1298864"/>
            <a:ext cx="717176" cy="571500"/>
          </a:xfrm>
          <a:prstGeom prst="straightConnector1">
            <a:avLst/>
          </a:prstGeom>
          <a:noFill/>
          <a:ln w="9525" algn="ctr">
            <a:solidFill>
              <a:schemeClr val="tx1"/>
            </a:solidFill>
            <a:round/>
            <a:headEnd/>
            <a:tailEnd type="arrow" w="med" len="med"/>
          </a:ln>
        </p:spPr>
      </p:cxnSp>
      <p:sp>
        <p:nvSpPr>
          <p:cNvPr id="8207" name="TextBox 19"/>
          <p:cNvSpPr txBox="1">
            <a:spLocks noChangeArrowheads="1"/>
          </p:cNvSpPr>
          <p:nvPr/>
        </p:nvSpPr>
        <p:spPr bwMode="auto">
          <a:xfrm>
            <a:off x="672352" y="2597728"/>
            <a:ext cx="1008185" cy="303929"/>
          </a:xfrm>
          <a:prstGeom prst="rect">
            <a:avLst/>
          </a:prstGeom>
          <a:noFill/>
          <a:ln w="9525">
            <a:noFill/>
            <a:miter lim="800000"/>
            <a:headEnd/>
            <a:tailEnd/>
          </a:ln>
        </p:spPr>
        <p:txBody>
          <a:bodyPr wrap="square" lIns="57150" tIns="28575" rIns="57150" bIns="28575">
            <a:spAutoFit/>
          </a:bodyPr>
          <a:lstStyle/>
          <a:p>
            <a:r>
              <a:rPr lang="en-US" sz="1600"/>
              <a:t>Aquifer </a:t>
            </a:r>
          </a:p>
        </p:txBody>
      </p:sp>
      <p:sp>
        <p:nvSpPr>
          <p:cNvPr id="8208" name="TextBox 20"/>
          <p:cNvSpPr txBox="1">
            <a:spLocks noChangeArrowheads="1"/>
          </p:cNvSpPr>
          <p:nvPr/>
        </p:nvSpPr>
        <p:spPr bwMode="auto">
          <a:xfrm>
            <a:off x="2151528" y="3636819"/>
            <a:ext cx="2075675" cy="303929"/>
          </a:xfrm>
          <a:prstGeom prst="rect">
            <a:avLst/>
          </a:prstGeom>
          <a:noFill/>
          <a:ln w="9525">
            <a:noFill/>
            <a:miter lim="800000"/>
            <a:headEnd/>
            <a:tailEnd/>
          </a:ln>
        </p:spPr>
        <p:txBody>
          <a:bodyPr wrap="square" lIns="57150" tIns="28575" rIns="57150" bIns="28575">
            <a:spAutoFit/>
          </a:bodyPr>
          <a:lstStyle/>
          <a:p>
            <a:r>
              <a:rPr lang="en-US" sz="1600"/>
              <a:t>Semi-pervious Blanket </a:t>
            </a:r>
          </a:p>
        </p:txBody>
      </p:sp>
      <p:cxnSp>
        <p:nvCxnSpPr>
          <p:cNvPr id="8209" name="Straight Arrow Connector 21"/>
          <p:cNvCxnSpPr>
            <a:cxnSpLocks noChangeShapeType="1"/>
          </p:cNvCxnSpPr>
          <p:nvPr/>
        </p:nvCxnSpPr>
        <p:spPr bwMode="auto">
          <a:xfrm>
            <a:off x="2868706" y="4000500"/>
            <a:ext cx="1703294" cy="266700"/>
          </a:xfrm>
          <a:prstGeom prst="straightConnector1">
            <a:avLst/>
          </a:prstGeom>
          <a:noFill/>
          <a:ln w="9525" algn="ctr">
            <a:solidFill>
              <a:schemeClr val="tx1"/>
            </a:solidFill>
            <a:round/>
            <a:headEnd/>
            <a:tailEnd type="arrow" w="med" len="med"/>
          </a:ln>
        </p:spPr>
      </p:cxnSp>
      <p:sp>
        <p:nvSpPr>
          <p:cNvPr id="8210" name="TextBox 23"/>
          <p:cNvSpPr txBox="1">
            <a:spLocks noChangeArrowheads="1"/>
          </p:cNvSpPr>
          <p:nvPr/>
        </p:nvSpPr>
        <p:spPr bwMode="auto">
          <a:xfrm>
            <a:off x="2734234" y="1506682"/>
            <a:ext cx="770965" cy="303929"/>
          </a:xfrm>
          <a:prstGeom prst="rect">
            <a:avLst/>
          </a:prstGeom>
          <a:noFill/>
          <a:ln w="9525">
            <a:noFill/>
            <a:miter lim="800000"/>
            <a:headEnd/>
            <a:tailEnd/>
          </a:ln>
        </p:spPr>
        <p:txBody>
          <a:bodyPr wrap="square" lIns="57150" tIns="28575" rIns="57150" bIns="28575">
            <a:spAutoFit/>
          </a:bodyPr>
          <a:lstStyle/>
          <a:p>
            <a:r>
              <a:rPr lang="en-US" sz="1600"/>
              <a:t>Levee</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 Illinois Levee Systems</a:t>
            </a:r>
            <a:endParaRPr lang="en-US" dirty="0"/>
          </a:p>
        </p:txBody>
      </p:sp>
      <p:sp>
        <p:nvSpPr>
          <p:cNvPr id="3" name="Text Placeholder 2"/>
          <p:cNvSpPr>
            <a:spLocks noGrp="1"/>
          </p:cNvSpPr>
          <p:nvPr>
            <p:ph type="body" sz="quarter" idx="10"/>
          </p:nvPr>
        </p:nvSpPr>
        <p:spPr>
          <a:xfrm>
            <a:off x="381000" y="1411552"/>
            <a:ext cx="8382000" cy="4339650"/>
          </a:xfrm>
        </p:spPr>
        <p:txBody>
          <a:bodyPr/>
          <a:lstStyle/>
          <a:p>
            <a:r>
              <a:rPr lang="en-US" dirty="0" smtClean="0"/>
              <a:t>Designed and built in 1940’s and improved in ‘50s by Corps of Engineers as 500-year levees</a:t>
            </a:r>
          </a:p>
          <a:p>
            <a:r>
              <a:rPr lang="en-US" dirty="0" smtClean="0"/>
              <a:t>Owned and maintained by Levee Districts</a:t>
            </a:r>
          </a:p>
          <a:p>
            <a:pPr lvl="1"/>
            <a:r>
              <a:rPr lang="en-US" i="1" dirty="0" smtClean="0">
                <a:effectLst>
                  <a:outerShdw blurRad="38100" dist="38100" dir="2700000" algn="tl">
                    <a:srgbClr val="000000">
                      <a:alpha val="43137"/>
                    </a:srgbClr>
                  </a:outerShdw>
                </a:effectLst>
              </a:rPr>
              <a:t>Wood River Drainage and Levee District</a:t>
            </a:r>
          </a:p>
          <a:p>
            <a:pPr lvl="1"/>
            <a:r>
              <a:rPr lang="en-US" i="1" dirty="0" smtClean="0">
                <a:effectLst>
                  <a:outerShdw blurRad="38100" dist="38100" dir="2700000" algn="tl">
                    <a:srgbClr val="000000">
                      <a:alpha val="43137"/>
                    </a:srgbClr>
                  </a:outerShdw>
                </a:effectLst>
              </a:rPr>
              <a:t>Metro-East Sanitary District</a:t>
            </a:r>
          </a:p>
          <a:p>
            <a:pPr lvl="1"/>
            <a:r>
              <a:rPr lang="en-US" i="1" dirty="0" smtClean="0">
                <a:effectLst>
                  <a:outerShdw blurRad="38100" dist="38100" dir="2700000" algn="tl">
                    <a:srgbClr val="000000">
                      <a:alpha val="43137"/>
                    </a:srgbClr>
                  </a:outerShdw>
                </a:effectLst>
              </a:rPr>
              <a:t>Prairie DuPont Drainage and Levee District</a:t>
            </a:r>
          </a:p>
          <a:p>
            <a:pPr lvl="1"/>
            <a:r>
              <a:rPr lang="en-US" i="1" dirty="0" smtClean="0">
                <a:effectLst>
                  <a:outerShdw blurRad="38100" dist="38100" dir="2700000" algn="tl">
                    <a:srgbClr val="000000">
                      <a:alpha val="43137"/>
                    </a:srgbClr>
                  </a:outerShdw>
                </a:effectLst>
              </a:rPr>
              <a:t>Fish Lake Drainage and Levee District</a:t>
            </a:r>
          </a:p>
          <a:p>
            <a:r>
              <a:rPr lang="en-US" dirty="0" smtClean="0"/>
              <a:t>Owned and maintained by Corps</a:t>
            </a:r>
          </a:p>
          <a:p>
            <a:pPr lvl="1"/>
            <a:r>
              <a:rPr lang="en-US" i="1" dirty="0" smtClean="0">
                <a:effectLst>
                  <a:outerShdw blurRad="38100" dist="38100" dir="2700000" algn="tl">
                    <a:srgbClr val="000000">
                      <a:alpha val="43137"/>
                    </a:srgbClr>
                  </a:outerShdw>
                </a:effectLst>
              </a:rPr>
              <a:t>Chain of Rocks Levee</a:t>
            </a:r>
            <a:endParaRPr lang="en-US" i="1"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203200" y="3429000"/>
            <a:ext cx="5727700" cy="1816100"/>
          </a:xfrm>
          <a:custGeom>
            <a:avLst/>
            <a:gdLst>
              <a:gd name="T0" fmla="*/ 8 w 3608"/>
              <a:gd name="T1" fmla="*/ 0 h 1144"/>
              <a:gd name="T2" fmla="*/ 3608 w 3608"/>
              <a:gd name="T3" fmla="*/ 0 h 1144"/>
              <a:gd name="T4" fmla="*/ 1800 w 3608"/>
              <a:gd name="T5" fmla="*/ 1112 h 1144"/>
              <a:gd name="T6" fmla="*/ 0 w 3608"/>
              <a:gd name="T7" fmla="*/ 1144 h 1144"/>
              <a:gd name="T8" fmla="*/ 8 w 3608"/>
              <a:gd name="T9" fmla="*/ 0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8" h="1144">
                <a:moveTo>
                  <a:pt x="8" y="0"/>
                </a:moveTo>
                <a:lnTo>
                  <a:pt x="3608" y="0"/>
                </a:lnTo>
                <a:lnTo>
                  <a:pt x="1800" y="1112"/>
                </a:lnTo>
                <a:lnTo>
                  <a:pt x="0" y="1144"/>
                </a:lnTo>
                <a:lnTo>
                  <a:pt x="8" y="0"/>
                </a:lnTo>
                <a:close/>
              </a:path>
            </a:pathLst>
          </a:custGeom>
          <a:solidFill>
            <a:srgbClr val="99CCFF"/>
          </a:solidFill>
          <a:ln>
            <a:noFill/>
          </a:ln>
          <a:extLst>
            <a:ext uri="{91240B29-F687-4F45-9708-019B960494DF}">
              <a14:hiddenLine xmlns:a14="http://schemas.microsoft.com/office/drawing/2010/main" w="34925" cap="flat" cmpd="sng">
                <a:solidFill>
                  <a:srgbClr val="000000"/>
                </a:solidFill>
                <a:prstDash val="solid"/>
                <a:round/>
                <a:headEnd type="none" w="med" len="med"/>
                <a:tailEnd type="none" w="med" len="med"/>
              </a14:hiddenLine>
            </a:ext>
          </a:extLst>
        </p:spPr>
        <p:txBody>
          <a:bodyPr/>
          <a:lstStyle/>
          <a:p>
            <a:endParaRPr lang="en-US"/>
          </a:p>
        </p:txBody>
      </p:sp>
      <p:sp>
        <p:nvSpPr>
          <p:cNvPr id="17411" name="Freeform 3"/>
          <p:cNvSpPr>
            <a:spLocks/>
          </p:cNvSpPr>
          <p:nvPr/>
        </p:nvSpPr>
        <p:spPr bwMode="auto">
          <a:xfrm>
            <a:off x="1816100" y="4078288"/>
            <a:ext cx="7315200" cy="950912"/>
          </a:xfrm>
          <a:custGeom>
            <a:avLst/>
            <a:gdLst>
              <a:gd name="T0" fmla="*/ 80 w 4608"/>
              <a:gd name="T1" fmla="*/ 215 h 599"/>
              <a:gd name="T2" fmla="*/ 176 w 4608"/>
              <a:gd name="T3" fmla="*/ 175 h 599"/>
              <a:gd name="T4" fmla="*/ 208 w 4608"/>
              <a:gd name="T5" fmla="*/ 127 h 599"/>
              <a:gd name="T6" fmla="*/ 664 w 4608"/>
              <a:gd name="T7" fmla="*/ 111 h 599"/>
              <a:gd name="T8" fmla="*/ 824 w 4608"/>
              <a:gd name="T9" fmla="*/ 87 h 599"/>
              <a:gd name="T10" fmla="*/ 944 w 4608"/>
              <a:gd name="T11" fmla="*/ 127 h 599"/>
              <a:gd name="T12" fmla="*/ 1056 w 4608"/>
              <a:gd name="T13" fmla="*/ 135 h 599"/>
              <a:gd name="T14" fmla="*/ 1216 w 4608"/>
              <a:gd name="T15" fmla="*/ 199 h 599"/>
              <a:gd name="T16" fmla="*/ 1448 w 4608"/>
              <a:gd name="T17" fmla="*/ 151 h 599"/>
              <a:gd name="T18" fmla="*/ 4608 w 4608"/>
              <a:gd name="T19" fmla="*/ 167 h 599"/>
              <a:gd name="T20" fmla="*/ 4608 w 4608"/>
              <a:gd name="T21" fmla="*/ 503 h 599"/>
              <a:gd name="T22" fmla="*/ 2544 w 4608"/>
              <a:gd name="T23" fmla="*/ 599 h 599"/>
              <a:gd name="T24" fmla="*/ 912 w 4608"/>
              <a:gd name="T25" fmla="*/ 599 h 599"/>
              <a:gd name="T26" fmla="*/ 192 w 4608"/>
              <a:gd name="T27" fmla="*/ 551 h 599"/>
              <a:gd name="T28" fmla="*/ 0 w 4608"/>
              <a:gd name="T29" fmla="*/ 455 h 599"/>
              <a:gd name="T30" fmla="*/ 144 w 4608"/>
              <a:gd name="T31" fmla="*/ 167 h 5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08" h="599">
                <a:moveTo>
                  <a:pt x="80" y="215"/>
                </a:moveTo>
                <a:cubicBezTo>
                  <a:pt x="113" y="204"/>
                  <a:pt x="143" y="186"/>
                  <a:pt x="176" y="175"/>
                </a:cubicBezTo>
                <a:cubicBezTo>
                  <a:pt x="187" y="159"/>
                  <a:pt x="197" y="143"/>
                  <a:pt x="208" y="127"/>
                </a:cubicBezTo>
                <a:cubicBezTo>
                  <a:pt x="292" y="0"/>
                  <a:pt x="664" y="111"/>
                  <a:pt x="664" y="111"/>
                </a:cubicBezTo>
                <a:cubicBezTo>
                  <a:pt x="719" y="104"/>
                  <a:pt x="768" y="93"/>
                  <a:pt x="824" y="87"/>
                </a:cubicBezTo>
                <a:cubicBezTo>
                  <a:pt x="915" y="97"/>
                  <a:pt x="876" y="82"/>
                  <a:pt x="944" y="127"/>
                </a:cubicBezTo>
                <a:cubicBezTo>
                  <a:pt x="975" y="148"/>
                  <a:pt x="1019" y="132"/>
                  <a:pt x="1056" y="135"/>
                </a:cubicBezTo>
                <a:cubicBezTo>
                  <a:pt x="1110" y="148"/>
                  <a:pt x="1151" y="196"/>
                  <a:pt x="1216" y="199"/>
                </a:cubicBezTo>
                <a:lnTo>
                  <a:pt x="1448" y="151"/>
                </a:lnTo>
                <a:lnTo>
                  <a:pt x="4608" y="167"/>
                </a:lnTo>
                <a:lnTo>
                  <a:pt x="4608" y="503"/>
                </a:lnTo>
                <a:lnTo>
                  <a:pt x="2544" y="599"/>
                </a:lnTo>
                <a:lnTo>
                  <a:pt x="912" y="599"/>
                </a:lnTo>
                <a:lnTo>
                  <a:pt x="192" y="551"/>
                </a:lnTo>
                <a:lnTo>
                  <a:pt x="0" y="455"/>
                </a:lnTo>
                <a:lnTo>
                  <a:pt x="144" y="167"/>
                </a:lnTo>
              </a:path>
            </a:pathLst>
          </a:custGeom>
          <a:solidFill>
            <a:schemeClr val="folHlink"/>
          </a:solidFill>
          <a:ln w="34925" cap="flat" cmpd="sng">
            <a:solidFill>
              <a:schemeClr val="folHlink"/>
            </a:solidFill>
            <a:prstDash val="solid"/>
            <a:round/>
            <a:headEnd type="none" w="med" len="med"/>
            <a:tailEnd type="none" w="med" len="med"/>
          </a:ln>
        </p:spPr>
        <p:txBody>
          <a:bodyPr/>
          <a:lstStyle/>
          <a:p>
            <a:endParaRPr lang="en-US"/>
          </a:p>
        </p:txBody>
      </p:sp>
      <p:sp>
        <p:nvSpPr>
          <p:cNvPr id="17412" name="Freeform 4"/>
          <p:cNvSpPr>
            <a:spLocks/>
          </p:cNvSpPr>
          <p:nvPr/>
        </p:nvSpPr>
        <p:spPr bwMode="auto">
          <a:xfrm>
            <a:off x="215900" y="4343400"/>
            <a:ext cx="8915400" cy="1412875"/>
          </a:xfrm>
          <a:custGeom>
            <a:avLst/>
            <a:gdLst>
              <a:gd name="T0" fmla="*/ 0 w 5616"/>
              <a:gd name="T1" fmla="*/ 466 h 890"/>
              <a:gd name="T2" fmla="*/ 152 w 5616"/>
              <a:gd name="T3" fmla="*/ 498 h 890"/>
              <a:gd name="T4" fmla="*/ 304 w 5616"/>
              <a:gd name="T5" fmla="*/ 490 h 890"/>
              <a:gd name="T6" fmla="*/ 328 w 5616"/>
              <a:gd name="T7" fmla="*/ 466 h 890"/>
              <a:gd name="T8" fmla="*/ 512 w 5616"/>
              <a:gd name="T9" fmla="*/ 418 h 890"/>
              <a:gd name="T10" fmla="*/ 576 w 5616"/>
              <a:gd name="T11" fmla="*/ 394 h 890"/>
              <a:gd name="T12" fmla="*/ 768 w 5616"/>
              <a:gd name="T13" fmla="*/ 330 h 890"/>
              <a:gd name="T14" fmla="*/ 824 w 5616"/>
              <a:gd name="T15" fmla="*/ 266 h 890"/>
              <a:gd name="T16" fmla="*/ 888 w 5616"/>
              <a:gd name="T17" fmla="*/ 186 h 890"/>
              <a:gd name="T18" fmla="*/ 952 w 5616"/>
              <a:gd name="T19" fmla="*/ 130 h 890"/>
              <a:gd name="T20" fmla="*/ 1032 w 5616"/>
              <a:gd name="T21" fmla="*/ 66 h 890"/>
              <a:gd name="T22" fmla="*/ 1168 w 5616"/>
              <a:gd name="T23" fmla="*/ 10 h 890"/>
              <a:gd name="T24" fmla="*/ 1328 w 5616"/>
              <a:gd name="T25" fmla="*/ 42 h 890"/>
              <a:gd name="T26" fmla="*/ 1544 w 5616"/>
              <a:gd name="T27" fmla="*/ 154 h 890"/>
              <a:gd name="T28" fmla="*/ 1864 w 5616"/>
              <a:gd name="T29" fmla="*/ 66 h 890"/>
              <a:gd name="T30" fmla="*/ 1984 w 5616"/>
              <a:gd name="T31" fmla="*/ 26 h 890"/>
              <a:gd name="T32" fmla="*/ 2216 w 5616"/>
              <a:gd name="T33" fmla="*/ 10 h 890"/>
              <a:gd name="T34" fmla="*/ 2264 w 5616"/>
              <a:gd name="T35" fmla="*/ 18 h 890"/>
              <a:gd name="T36" fmla="*/ 2336 w 5616"/>
              <a:gd name="T37" fmla="*/ 58 h 890"/>
              <a:gd name="T38" fmla="*/ 2440 w 5616"/>
              <a:gd name="T39" fmla="*/ 66 h 890"/>
              <a:gd name="T40" fmla="*/ 2576 w 5616"/>
              <a:gd name="T41" fmla="*/ 82 h 890"/>
              <a:gd name="T42" fmla="*/ 2600 w 5616"/>
              <a:gd name="T43" fmla="*/ 90 h 890"/>
              <a:gd name="T44" fmla="*/ 2624 w 5616"/>
              <a:gd name="T45" fmla="*/ 106 h 890"/>
              <a:gd name="T46" fmla="*/ 2744 w 5616"/>
              <a:gd name="T47" fmla="*/ 114 h 890"/>
              <a:gd name="T48" fmla="*/ 2888 w 5616"/>
              <a:gd name="T49" fmla="*/ 178 h 890"/>
              <a:gd name="T50" fmla="*/ 2928 w 5616"/>
              <a:gd name="T51" fmla="*/ 242 h 890"/>
              <a:gd name="T52" fmla="*/ 3112 w 5616"/>
              <a:gd name="T53" fmla="*/ 274 h 890"/>
              <a:gd name="T54" fmla="*/ 3168 w 5616"/>
              <a:gd name="T55" fmla="*/ 298 h 890"/>
              <a:gd name="T56" fmla="*/ 3328 w 5616"/>
              <a:gd name="T57" fmla="*/ 282 h 890"/>
              <a:gd name="T58" fmla="*/ 3584 w 5616"/>
              <a:gd name="T59" fmla="*/ 210 h 890"/>
              <a:gd name="T60" fmla="*/ 3792 w 5616"/>
              <a:gd name="T61" fmla="*/ 210 h 890"/>
              <a:gd name="T62" fmla="*/ 4224 w 5616"/>
              <a:gd name="T63" fmla="*/ 186 h 890"/>
              <a:gd name="T64" fmla="*/ 4624 w 5616"/>
              <a:gd name="T65" fmla="*/ 130 h 890"/>
              <a:gd name="T66" fmla="*/ 4880 w 5616"/>
              <a:gd name="T67" fmla="*/ 162 h 890"/>
              <a:gd name="T68" fmla="*/ 5064 w 5616"/>
              <a:gd name="T69" fmla="*/ 266 h 890"/>
              <a:gd name="T70" fmla="*/ 5488 w 5616"/>
              <a:gd name="T71" fmla="*/ 258 h 890"/>
              <a:gd name="T72" fmla="*/ 5616 w 5616"/>
              <a:gd name="T73" fmla="*/ 282 h 890"/>
              <a:gd name="T74" fmla="*/ 5616 w 5616"/>
              <a:gd name="T75" fmla="*/ 842 h 890"/>
              <a:gd name="T76" fmla="*/ 2784 w 5616"/>
              <a:gd name="T77" fmla="*/ 890 h 890"/>
              <a:gd name="T78" fmla="*/ 0 w 5616"/>
              <a:gd name="T79" fmla="*/ 890 h 890"/>
              <a:gd name="T80" fmla="*/ 0 w 5616"/>
              <a:gd name="T81" fmla="*/ 466 h 8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16" h="890">
                <a:moveTo>
                  <a:pt x="0" y="466"/>
                </a:moveTo>
                <a:cubicBezTo>
                  <a:pt x="134" y="476"/>
                  <a:pt x="71" y="471"/>
                  <a:pt x="152" y="498"/>
                </a:cubicBezTo>
                <a:cubicBezTo>
                  <a:pt x="203" y="495"/>
                  <a:pt x="254" y="499"/>
                  <a:pt x="304" y="490"/>
                </a:cubicBezTo>
                <a:cubicBezTo>
                  <a:pt x="315" y="488"/>
                  <a:pt x="318" y="471"/>
                  <a:pt x="328" y="466"/>
                </a:cubicBezTo>
                <a:cubicBezTo>
                  <a:pt x="381" y="442"/>
                  <a:pt x="453" y="428"/>
                  <a:pt x="512" y="418"/>
                </a:cubicBezTo>
                <a:cubicBezTo>
                  <a:pt x="561" y="385"/>
                  <a:pt x="507" y="417"/>
                  <a:pt x="576" y="394"/>
                </a:cubicBezTo>
                <a:cubicBezTo>
                  <a:pt x="641" y="372"/>
                  <a:pt x="699" y="341"/>
                  <a:pt x="768" y="330"/>
                </a:cubicBezTo>
                <a:cubicBezTo>
                  <a:pt x="815" y="299"/>
                  <a:pt x="772" y="283"/>
                  <a:pt x="824" y="266"/>
                </a:cubicBezTo>
                <a:cubicBezTo>
                  <a:pt x="846" y="200"/>
                  <a:pt x="815" y="278"/>
                  <a:pt x="888" y="186"/>
                </a:cubicBezTo>
                <a:cubicBezTo>
                  <a:pt x="899" y="173"/>
                  <a:pt x="939" y="141"/>
                  <a:pt x="952" y="130"/>
                </a:cubicBezTo>
                <a:cubicBezTo>
                  <a:pt x="982" y="106"/>
                  <a:pt x="997" y="82"/>
                  <a:pt x="1032" y="66"/>
                </a:cubicBezTo>
                <a:cubicBezTo>
                  <a:pt x="1064" y="52"/>
                  <a:pt x="1168" y="10"/>
                  <a:pt x="1168" y="10"/>
                </a:cubicBezTo>
                <a:cubicBezTo>
                  <a:pt x="1208" y="3"/>
                  <a:pt x="1265" y="18"/>
                  <a:pt x="1328" y="42"/>
                </a:cubicBezTo>
                <a:cubicBezTo>
                  <a:pt x="1391" y="66"/>
                  <a:pt x="1455" y="150"/>
                  <a:pt x="1544" y="154"/>
                </a:cubicBezTo>
                <a:cubicBezTo>
                  <a:pt x="1653" y="133"/>
                  <a:pt x="1757" y="98"/>
                  <a:pt x="1864" y="66"/>
                </a:cubicBezTo>
                <a:cubicBezTo>
                  <a:pt x="1907" y="53"/>
                  <a:pt x="1944" y="41"/>
                  <a:pt x="1984" y="26"/>
                </a:cubicBezTo>
                <a:cubicBezTo>
                  <a:pt x="2053" y="0"/>
                  <a:pt x="2145" y="15"/>
                  <a:pt x="2216" y="10"/>
                </a:cubicBezTo>
                <a:cubicBezTo>
                  <a:pt x="2232" y="13"/>
                  <a:pt x="2249" y="12"/>
                  <a:pt x="2264" y="18"/>
                </a:cubicBezTo>
                <a:cubicBezTo>
                  <a:pt x="2297" y="32"/>
                  <a:pt x="2303" y="54"/>
                  <a:pt x="2336" y="58"/>
                </a:cubicBezTo>
                <a:cubicBezTo>
                  <a:pt x="2371" y="62"/>
                  <a:pt x="2405" y="63"/>
                  <a:pt x="2440" y="66"/>
                </a:cubicBezTo>
                <a:cubicBezTo>
                  <a:pt x="2505" y="88"/>
                  <a:pt x="2430" y="65"/>
                  <a:pt x="2576" y="82"/>
                </a:cubicBezTo>
                <a:cubicBezTo>
                  <a:pt x="2584" y="83"/>
                  <a:pt x="2592" y="86"/>
                  <a:pt x="2600" y="90"/>
                </a:cubicBezTo>
                <a:cubicBezTo>
                  <a:pt x="2609" y="94"/>
                  <a:pt x="2615" y="104"/>
                  <a:pt x="2624" y="106"/>
                </a:cubicBezTo>
                <a:cubicBezTo>
                  <a:pt x="2664" y="113"/>
                  <a:pt x="2704" y="111"/>
                  <a:pt x="2744" y="114"/>
                </a:cubicBezTo>
                <a:cubicBezTo>
                  <a:pt x="2784" y="154"/>
                  <a:pt x="2833" y="169"/>
                  <a:pt x="2888" y="178"/>
                </a:cubicBezTo>
                <a:cubicBezTo>
                  <a:pt x="2903" y="198"/>
                  <a:pt x="2912" y="223"/>
                  <a:pt x="2928" y="242"/>
                </a:cubicBezTo>
                <a:cubicBezTo>
                  <a:pt x="2962" y="283"/>
                  <a:pt x="3093" y="273"/>
                  <a:pt x="3112" y="274"/>
                </a:cubicBezTo>
                <a:cubicBezTo>
                  <a:pt x="3117" y="276"/>
                  <a:pt x="3157" y="298"/>
                  <a:pt x="3168" y="298"/>
                </a:cubicBezTo>
                <a:cubicBezTo>
                  <a:pt x="3222" y="296"/>
                  <a:pt x="3328" y="282"/>
                  <a:pt x="3328" y="282"/>
                </a:cubicBezTo>
                <a:cubicBezTo>
                  <a:pt x="3423" y="258"/>
                  <a:pt x="3487" y="222"/>
                  <a:pt x="3584" y="210"/>
                </a:cubicBezTo>
                <a:cubicBezTo>
                  <a:pt x="3641" y="191"/>
                  <a:pt x="3734" y="229"/>
                  <a:pt x="3792" y="210"/>
                </a:cubicBezTo>
                <a:cubicBezTo>
                  <a:pt x="3824" y="372"/>
                  <a:pt x="4094" y="208"/>
                  <a:pt x="4224" y="186"/>
                </a:cubicBezTo>
                <a:cubicBezTo>
                  <a:pt x="4348" y="139"/>
                  <a:pt x="4491" y="145"/>
                  <a:pt x="4624" y="130"/>
                </a:cubicBezTo>
                <a:cubicBezTo>
                  <a:pt x="4675" y="207"/>
                  <a:pt x="4814" y="165"/>
                  <a:pt x="4880" y="162"/>
                </a:cubicBezTo>
                <a:cubicBezTo>
                  <a:pt x="5045" y="180"/>
                  <a:pt x="5025" y="148"/>
                  <a:pt x="5064" y="266"/>
                </a:cubicBezTo>
                <a:cubicBezTo>
                  <a:pt x="5212" y="259"/>
                  <a:pt x="5341" y="251"/>
                  <a:pt x="5488" y="258"/>
                </a:cubicBezTo>
                <a:cubicBezTo>
                  <a:pt x="5525" y="313"/>
                  <a:pt x="5494" y="282"/>
                  <a:pt x="5616" y="282"/>
                </a:cubicBezTo>
                <a:lnTo>
                  <a:pt x="5616" y="842"/>
                </a:lnTo>
                <a:lnTo>
                  <a:pt x="2784" y="890"/>
                </a:lnTo>
                <a:lnTo>
                  <a:pt x="0" y="890"/>
                </a:lnTo>
                <a:lnTo>
                  <a:pt x="0" y="466"/>
                </a:lnTo>
                <a:close/>
              </a:path>
            </a:pathLst>
          </a:custGeom>
          <a:solidFill>
            <a:srgbClr val="FFCC00"/>
          </a:solidFill>
          <a:ln w="34925" cap="flat" cmpd="sng">
            <a:solidFill>
              <a:srgbClr val="FFCC00"/>
            </a:solidFill>
            <a:prstDash val="solid"/>
            <a:round/>
            <a:headEnd type="none" w="med" len="med"/>
            <a:tailEnd type="none" w="med" len="med"/>
          </a:ln>
        </p:spPr>
        <p:txBody>
          <a:bodyPr/>
          <a:lstStyle/>
          <a:p>
            <a:endParaRPr lang="en-US"/>
          </a:p>
        </p:txBody>
      </p:sp>
      <p:sp>
        <p:nvSpPr>
          <p:cNvPr id="17413" name="Freeform 5"/>
          <p:cNvSpPr>
            <a:spLocks/>
          </p:cNvSpPr>
          <p:nvPr/>
        </p:nvSpPr>
        <p:spPr bwMode="auto">
          <a:xfrm>
            <a:off x="215900" y="5562600"/>
            <a:ext cx="8928100" cy="692150"/>
          </a:xfrm>
          <a:custGeom>
            <a:avLst/>
            <a:gdLst>
              <a:gd name="T0" fmla="*/ 0 w 5624"/>
              <a:gd name="T1" fmla="*/ 76 h 436"/>
              <a:gd name="T2" fmla="*/ 24 w 5624"/>
              <a:gd name="T3" fmla="*/ 92 h 436"/>
              <a:gd name="T4" fmla="*/ 72 w 5624"/>
              <a:gd name="T5" fmla="*/ 108 h 436"/>
              <a:gd name="T6" fmla="*/ 424 w 5624"/>
              <a:gd name="T7" fmla="*/ 92 h 436"/>
              <a:gd name="T8" fmla="*/ 600 w 5624"/>
              <a:gd name="T9" fmla="*/ 140 h 436"/>
              <a:gd name="T10" fmla="*/ 888 w 5624"/>
              <a:gd name="T11" fmla="*/ 108 h 436"/>
              <a:gd name="T12" fmla="*/ 1304 w 5624"/>
              <a:gd name="T13" fmla="*/ 100 h 436"/>
              <a:gd name="T14" fmla="*/ 1648 w 5624"/>
              <a:gd name="T15" fmla="*/ 108 h 436"/>
              <a:gd name="T16" fmla="*/ 1832 w 5624"/>
              <a:gd name="T17" fmla="*/ 140 h 436"/>
              <a:gd name="T18" fmla="*/ 1968 w 5624"/>
              <a:gd name="T19" fmla="*/ 108 h 436"/>
              <a:gd name="T20" fmla="*/ 2216 w 5624"/>
              <a:gd name="T21" fmla="*/ 92 h 436"/>
              <a:gd name="T22" fmla="*/ 2288 w 5624"/>
              <a:gd name="T23" fmla="*/ 76 h 436"/>
              <a:gd name="T24" fmla="*/ 2672 w 5624"/>
              <a:gd name="T25" fmla="*/ 76 h 436"/>
              <a:gd name="T26" fmla="*/ 2872 w 5624"/>
              <a:gd name="T27" fmla="*/ 52 h 436"/>
              <a:gd name="T28" fmla="*/ 3384 w 5624"/>
              <a:gd name="T29" fmla="*/ 84 h 436"/>
              <a:gd name="T30" fmla="*/ 3408 w 5624"/>
              <a:gd name="T31" fmla="*/ 92 h 436"/>
              <a:gd name="T32" fmla="*/ 3552 w 5624"/>
              <a:gd name="T33" fmla="*/ 100 h 436"/>
              <a:gd name="T34" fmla="*/ 3712 w 5624"/>
              <a:gd name="T35" fmla="*/ 76 h 436"/>
              <a:gd name="T36" fmla="*/ 3808 w 5624"/>
              <a:gd name="T37" fmla="*/ 28 h 436"/>
              <a:gd name="T38" fmla="*/ 3952 w 5624"/>
              <a:gd name="T39" fmla="*/ 12 h 436"/>
              <a:gd name="T40" fmla="*/ 4088 w 5624"/>
              <a:gd name="T41" fmla="*/ 20 h 436"/>
              <a:gd name="T42" fmla="*/ 4136 w 5624"/>
              <a:gd name="T43" fmla="*/ 52 h 436"/>
              <a:gd name="T44" fmla="*/ 4312 w 5624"/>
              <a:gd name="T45" fmla="*/ 76 h 436"/>
              <a:gd name="T46" fmla="*/ 4520 w 5624"/>
              <a:gd name="T47" fmla="*/ 92 h 436"/>
              <a:gd name="T48" fmla="*/ 4904 w 5624"/>
              <a:gd name="T49" fmla="*/ 108 h 436"/>
              <a:gd name="T50" fmla="*/ 5072 w 5624"/>
              <a:gd name="T51" fmla="*/ 68 h 436"/>
              <a:gd name="T52" fmla="*/ 5128 w 5624"/>
              <a:gd name="T53" fmla="*/ 36 h 436"/>
              <a:gd name="T54" fmla="*/ 5200 w 5624"/>
              <a:gd name="T55" fmla="*/ 44 h 436"/>
              <a:gd name="T56" fmla="*/ 5328 w 5624"/>
              <a:gd name="T57" fmla="*/ 36 h 436"/>
              <a:gd name="T58" fmla="*/ 5528 w 5624"/>
              <a:gd name="T59" fmla="*/ 68 h 436"/>
              <a:gd name="T60" fmla="*/ 5616 w 5624"/>
              <a:gd name="T61" fmla="*/ 60 h 436"/>
              <a:gd name="T62" fmla="*/ 5624 w 5624"/>
              <a:gd name="T63" fmla="*/ 436 h 436"/>
              <a:gd name="T64" fmla="*/ 8 w 5624"/>
              <a:gd name="T65" fmla="*/ 436 h 436"/>
              <a:gd name="T66" fmla="*/ 0 w 5624"/>
              <a:gd name="T67" fmla="*/ 76 h 4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24" h="436">
                <a:moveTo>
                  <a:pt x="0" y="76"/>
                </a:moveTo>
                <a:cubicBezTo>
                  <a:pt x="8" y="81"/>
                  <a:pt x="15" y="88"/>
                  <a:pt x="24" y="92"/>
                </a:cubicBezTo>
                <a:cubicBezTo>
                  <a:pt x="39" y="99"/>
                  <a:pt x="72" y="108"/>
                  <a:pt x="72" y="108"/>
                </a:cubicBezTo>
                <a:cubicBezTo>
                  <a:pt x="204" y="102"/>
                  <a:pt x="297" y="84"/>
                  <a:pt x="424" y="92"/>
                </a:cubicBezTo>
                <a:cubicBezTo>
                  <a:pt x="485" y="102"/>
                  <a:pt x="541" y="125"/>
                  <a:pt x="600" y="140"/>
                </a:cubicBezTo>
                <a:cubicBezTo>
                  <a:pt x="697" y="132"/>
                  <a:pt x="791" y="116"/>
                  <a:pt x="888" y="108"/>
                </a:cubicBezTo>
                <a:cubicBezTo>
                  <a:pt x="1035" y="113"/>
                  <a:pt x="1160" y="114"/>
                  <a:pt x="1304" y="100"/>
                </a:cubicBezTo>
                <a:cubicBezTo>
                  <a:pt x="1419" y="103"/>
                  <a:pt x="1648" y="108"/>
                  <a:pt x="1648" y="108"/>
                </a:cubicBezTo>
                <a:cubicBezTo>
                  <a:pt x="1710" y="118"/>
                  <a:pt x="1770" y="130"/>
                  <a:pt x="1832" y="140"/>
                </a:cubicBezTo>
                <a:cubicBezTo>
                  <a:pt x="1887" y="133"/>
                  <a:pt x="1915" y="114"/>
                  <a:pt x="1968" y="108"/>
                </a:cubicBezTo>
                <a:cubicBezTo>
                  <a:pt x="2045" y="99"/>
                  <a:pt x="2142" y="96"/>
                  <a:pt x="2216" y="92"/>
                </a:cubicBezTo>
                <a:cubicBezTo>
                  <a:pt x="2245" y="73"/>
                  <a:pt x="2255" y="65"/>
                  <a:pt x="2288" y="76"/>
                </a:cubicBezTo>
                <a:cubicBezTo>
                  <a:pt x="2429" y="64"/>
                  <a:pt x="2533" y="59"/>
                  <a:pt x="2672" y="76"/>
                </a:cubicBezTo>
                <a:cubicBezTo>
                  <a:pt x="2742" y="66"/>
                  <a:pt x="2799" y="57"/>
                  <a:pt x="2872" y="52"/>
                </a:cubicBezTo>
                <a:cubicBezTo>
                  <a:pt x="3046" y="64"/>
                  <a:pt x="3205" y="79"/>
                  <a:pt x="3384" y="84"/>
                </a:cubicBezTo>
                <a:cubicBezTo>
                  <a:pt x="3392" y="87"/>
                  <a:pt x="3408" y="92"/>
                  <a:pt x="3408" y="92"/>
                </a:cubicBezTo>
                <a:cubicBezTo>
                  <a:pt x="3465" y="111"/>
                  <a:pt x="3483" y="106"/>
                  <a:pt x="3552" y="100"/>
                </a:cubicBezTo>
                <a:cubicBezTo>
                  <a:pt x="3604" y="87"/>
                  <a:pt x="3660" y="91"/>
                  <a:pt x="3712" y="76"/>
                </a:cubicBezTo>
                <a:cubicBezTo>
                  <a:pt x="3746" y="66"/>
                  <a:pt x="3774" y="39"/>
                  <a:pt x="3808" y="28"/>
                </a:cubicBezTo>
                <a:cubicBezTo>
                  <a:pt x="3854" y="13"/>
                  <a:pt x="3904" y="18"/>
                  <a:pt x="3952" y="12"/>
                </a:cubicBezTo>
                <a:cubicBezTo>
                  <a:pt x="3997" y="15"/>
                  <a:pt x="4088" y="20"/>
                  <a:pt x="4088" y="20"/>
                </a:cubicBezTo>
                <a:lnTo>
                  <a:pt x="4136" y="52"/>
                </a:lnTo>
                <a:cubicBezTo>
                  <a:pt x="4222" y="58"/>
                  <a:pt x="4244" y="59"/>
                  <a:pt x="4312" y="76"/>
                </a:cubicBezTo>
                <a:cubicBezTo>
                  <a:pt x="4373" y="117"/>
                  <a:pt x="4451" y="96"/>
                  <a:pt x="4520" y="92"/>
                </a:cubicBezTo>
                <a:cubicBezTo>
                  <a:pt x="4646" y="71"/>
                  <a:pt x="4794" y="35"/>
                  <a:pt x="4904" y="108"/>
                </a:cubicBezTo>
                <a:cubicBezTo>
                  <a:pt x="4965" y="103"/>
                  <a:pt x="5028" y="112"/>
                  <a:pt x="5072" y="68"/>
                </a:cubicBezTo>
                <a:cubicBezTo>
                  <a:pt x="5095" y="0"/>
                  <a:pt x="5094" y="87"/>
                  <a:pt x="5128" y="36"/>
                </a:cubicBezTo>
                <a:cubicBezTo>
                  <a:pt x="5149" y="141"/>
                  <a:pt x="5124" y="51"/>
                  <a:pt x="5200" y="44"/>
                </a:cubicBezTo>
                <a:cubicBezTo>
                  <a:pt x="5243" y="40"/>
                  <a:pt x="5285" y="39"/>
                  <a:pt x="5328" y="36"/>
                </a:cubicBezTo>
                <a:cubicBezTo>
                  <a:pt x="5408" y="41"/>
                  <a:pt x="5457" y="50"/>
                  <a:pt x="5528" y="68"/>
                </a:cubicBezTo>
                <a:cubicBezTo>
                  <a:pt x="5584" y="57"/>
                  <a:pt x="5554" y="60"/>
                  <a:pt x="5616" y="60"/>
                </a:cubicBezTo>
                <a:lnTo>
                  <a:pt x="5624" y="436"/>
                </a:lnTo>
                <a:lnTo>
                  <a:pt x="8" y="436"/>
                </a:lnTo>
                <a:lnTo>
                  <a:pt x="0" y="76"/>
                </a:lnTo>
                <a:close/>
              </a:path>
            </a:pathLst>
          </a:custGeom>
          <a:solidFill>
            <a:srgbClr val="666633"/>
          </a:solidFill>
          <a:ln w="34925" cap="flat" cmpd="sng">
            <a:solidFill>
              <a:srgbClr val="666633"/>
            </a:solidFill>
            <a:prstDash val="solid"/>
            <a:round/>
            <a:headEnd type="none" w="med" len="med"/>
            <a:tailEnd type="none" w="med" len="med"/>
          </a:ln>
        </p:spPr>
        <p:txBody>
          <a:bodyPr/>
          <a:lstStyle/>
          <a:p>
            <a:endParaRPr lang="en-US"/>
          </a:p>
        </p:txBody>
      </p:sp>
      <p:sp>
        <p:nvSpPr>
          <p:cNvPr id="17414" name="Freeform 6"/>
          <p:cNvSpPr>
            <a:spLocks/>
          </p:cNvSpPr>
          <p:nvPr/>
        </p:nvSpPr>
        <p:spPr bwMode="auto">
          <a:xfrm>
            <a:off x="4406900" y="3352800"/>
            <a:ext cx="3200400" cy="990600"/>
          </a:xfrm>
          <a:custGeom>
            <a:avLst/>
            <a:gdLst>
              <a:gd name="T0" fmla="*/ 0 w 2016"/>
              <a:gd name="T1" fmla="*/ 624 h 624"/>
              <a:gd name="T2" fmla="*/ 1008 w 2016"/>
              <a:gd name="T3" fmla="*/ 0 h 624"/>
              <a:gd name="T4" fmla="*/ 1152 w 2016"/>
              <a:gd name="T5" fmla="*/ 0 h 624"/>
              <a:gd name="T6" fmla="*/ 2016 w 2016"/>
              <a:gd name="T7" fmla="*/ 624 h 624"/>
              <a:gd name="T8" fmla="*/ 0 w 2016"/>
              <a:gd name="T9" fmla="*/ 624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6" h="624">
                <a:moveTo>
                  <a:pt x="0" y="624"/>
                </a:moveTo>
                <a:lnTo>
                  <a:pt x="1008" y="0"/>
                </a:lnTo>
                <a:lnTo>
                  <a:pt x="1152" y="0"/>
                </a:lnTo>
                <a:lnTo>
                  <a:pt x="2016" y="624"/>
                </a:lnTo>
                <a:lnTo>
                  <a:pt x="0" y="624"/>
                </a:lnTo>
                <a:close/>
              </a:path>
            </a:pathLst>
          </a:custGeom>
          <a:solidFill>
            <a:srgbClr val="996633"/>
          </a:solidFill>
          <a:ln>
            <a:noFill/>
          </a:ln>
          <a:extLst>
            <a:ext uri="{91240B29-F687-4F45-9708-019B960494DF}">
              <a14:hiddenLine xmlns:a14="http://schemas.microsoft.com/office/drawing/2010/main" w="34925" cap="flat" cmpd="sng">
                <a:solidFill>
                  <a:srgbClr val="000000"/>
                </a:solidFill>
                <a:prstDash val="solid"/>
                <a:round/>
                <a:headEnd type="none" w="med" len="med"/>
                <a:tailEnd type="none" w="med" len="med"/>
              </a14:hiddenLine>
            </a:ext>
          </a:extLst>
        </p:spPr>
        <p:txBody>
          <a:bodyPr/>
          <a:lstStyle/>
          <a:p>
            <a:endParaRPr lang="en-US"/>
          </a:p>
        </p:txBody>
      </p:sp>
      <p:sp>
        <p:nvSpPr>
          <p:cNvPr id="17415" name="Text Box 7"/>
          <p:cNvSpPr txBox="1">
            <a:spLocks noChangeArrowheads="1"/>
          </p:cNvSpPr>
          <p:nvPr/>
        </p:nvSpPr>
        <p:spPr bwMode="auto">
          <a:xfrm>
            <a:off x="7162800" y="32766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LANDSIDE</a:t>
            </a:r>
          </a:p>
        </p:txBody>
      </p:sp>
      <p:sp>
        <p:nvSpPr>
          <p:cNvPr id="17416" name="Text Box 8"/>
          <p:cNvSpPr txBox="1">
            <a:spLocks noChangeArrowheads="1"/>
          </p:cNvSpPr>
          <p:nvPr/>
        </p:nvSpPr>
        <p:spPr bwMode="auto">
          <a:xfrm>
            <a:off x="1066800" y="3581400"/>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RIVERSIDE</a:t>
            </a:r>
          </a:p>
        </p:txBody>
      </p:sp>
      <p:sp>
        <p:nvSpPr>
          <p:cNvPr id="17417" name="Line 9"/>
          <p:cNvSpPr>
            <a:spLocks noChangeShapeType="1"/>
          </p:cNvSpPr>
          <p:nvPr/>
        </p:nvSpPr>
        <p:spPr bwMode="auto">
          <a:xfrm>
            <a:off x="3187700" y="3429000"/>
            <a:ext cx="5943600" cy="533400"/>
          </a:xfrm>
          <a:prstGeom prst="line">
            <a:avLst/>
          </a:prstGeom>
          <a:noFill/>
          <a:ln w="34925">
            <a:solidFill>
              <a:srgbClr val="0066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9130" name="Rectangle 10"/>
          <p:cNvSpPr>
            <a:spLocks noGrp="1" noChangeArrowheads="1"/>
          </p:cNvSpPr>
          <p:nvPr>
            <p:ph type="title"/>
          </p:nvPr>
        </p:nvSpPr>
        <p:spPr>
          <a:xfrm>
            <a:off x="1184275" y="457200"/>
            <a:ext cx="7959725" cy="1001713"/>
          </a:xfrm>
        </p:spPr>
        <p:txBody>
          <a:bodyPr/>
          <a:lstStyle/>
          <a:p>
            <a:pPr defTabSz="914363" fontAlgn="auto">
              <a:spcAft>
                <a:spcPts val="0"/>
              </a:spcAft>
              <a:defRPr/>
            </a:pPr>
            <a:r>
              <a:rPr/>
              <a:t>Landside Berms</a:t>
            </a:r>
          </a:p>
        </p:txBody>
      </p:sp>
      <p:sp>
        <p:nvSpPr>
          <p:cNvPr id="17419" name="Text Box 11"/>
          <p:cNvSpPr txBox="1">
            <a:spLocks noChangeArrowheads="1"/>
          </p:cNvSpPr>
          <p:nvPr/>
        </p:nvSpPr>
        <p:spPr bwMode="auto">
          <a:xfrm>
            <a:off x="4178300" y="5791200"/>
            <a:ext cx="220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Tertiary Formation</a:t>
            </a:r>
          </a:p>
        </p:txBody>
      </p:sp>
      <p:sp>
        <p:nvSpPr>
          <p:cNvPr id="17420" name="Text Box 12"/>
          <p:cNvSpPr txBox="1">
            <a:spLocks noChangeArrowheads="1"/>
          </p:cNvSpPr>
          <p:nvPr/>
        </p:nvSpPr>
        <p:spPr bwMode="auto">
          <a:xfrm>
            <a:off x="4330700" y="50292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Sand</a:t>
            </a:r>
          </a:p>
        </p:txBody>
      </p:sp>
      <p:sp>
        <p:nvSpPr>
          <p:cNvPr id="17421" name="Text Box 13"/>
          <p:cNvSpPr txBox="1">
            <a:spLocks noChangeArrowheads="1"/>
          </p:cNvSpPr>
          <p:nvPr/>
        </p:nvSpPr>
        <p:spPr bwMode="auto">
          <a:xfrm>
            <a:off x="5245100" y="43434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Clay</a:t>
            </a:r>
          </a:p>
        </p:txBody>
      </p:sp>
      <p:sp>
        <p:nvSpPr>
          <p:cNvPr id="17422" name="Line 14"/>
          <p:cNvSpPr>
            <a:spLocks noChangeShapeType="1"/>
          </p:cNvSpPr>
          <p:nvPr/>
        </p:nvSpPr>
        <p:spPr bwMode="auto">
          <a:xfrm>
            <a:off x="1435100" y="46482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Line 15"/>
          <p:cNvSpPr>
            <a:spLocks noChangeShapeType="1"/>
          </p:cNvSpPr>
          <p:nvPr/>
        </p:nvSpPr>
        <p:spPr bwMode="auto">
          <a:xfrm>
            <a:off x="977900" y="49530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4" name="Line 16"/>
          <p:cNvSpPr>
            <a:spLocks noChangeShapeType="1"/>
          </p:cNvSpPr>
          <p:nvPr/>
        </p:nvSpPr>
        <p:spPr bwMode="auto">
          <a:xfrm>
            <a:off x="1663700" y="50292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5" name="Line 17"/>
          <p:cNvSpPr>
            <a:spLocks noChangeShapeType="1"/>
          </p:cNvSpPr>
          <p:nvPr/>
        </p:nvSpPr>
        <p:spPr bwMode="auto">
          <a:xfrm rot="-1111452">
            <a:off x="2273300" y="48006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6" name="Line 18"/>
          <p:cNvSpPr>
            <a:spLocks noChangeShapeType="1"/>
          </p:cNvSpPr>
          <p:nvPr/>
        </p:nvSpPr>
        <p:spPr bwMode="auto">
          <a:xfrm rot="-1337836">
            <a:off x="2349500" y="52578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7" name="Line 19"/>
          <p:cNvSpPr>
            <a:spLocks noChangeShapeType="1"/>
          </p:cNvSpPr>
          <p:nvPr/>
        </p:nvSpPr>
        <p:spPr bwMode="auto">
          <a:xfrm rot="-1237327">
            <a:off x="3111500" y="51054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8" name="Line 20"/>
          <p:cNvSpPr>
            <a:spLocks noChangeShapeType="1"/>
          </p:cNvSpPr>
          <p:nvPr/>
        </p:nvSpPr>
        <p:spPr bwMode="auto">
          <a:xfrm rot="-1237327">
            <a:off x="3797300" y="48768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9" name="Line 21"/>
          <p:cNvSpPr>
            <a:spLocks noChangeShapeType="1"/>
          </p:cNvSpPr>
          <p:nvPr/>
        </p:nvSpPr>
        <p:spPr bwMode="auto">
          <a:xfrm rot="-1237327">
            <a:off x="3721100" y="52578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0" name="Line 22"/>
          <p:cNvSpPr>
            <a:spLocks noChangeShapeType="1"/>
          </p:cNvSpPr>
          <p:nvPr/>
        </p:nvSpPr>
        <p:spPr bwMode="auto">
          <a:xfrm rot="-1237327">
            <a:off x="4940300" y="48768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1" name="Line 23"/>
          <p:cNvSpPr>
            <a:spLocks noChangeShapeType="1"/>
          </p:cNvSpPr>
          <p:nvPr/>
        </p:nvSpPr>
        <p:spPr bwMode="auto">
          <a:xfrm rot="3312320">
            <a:off x="3568700" y="44958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2" name="Line 24"/>
          <p:cNvSpPr>
            <a:spLocks noChangeShapeType="1"/>
          </p:cNvSpPr>
          <p:nvPr/>
        </p:nvSpPr>
        <p:spPr bwMode="auto">
          <a:xfrm rot="-1237327">
            <a:off x="3111500" y="46482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3" name="Line 25"/>
          <p:cNvSpPr>
            <a:spLocks noChangeShapeType="1"/>
          </p:cNvSpPr>
          <p:nvPr/>
        </p:nvSpPr>
        <p:spPr bwMode="auto">
          <a:xfrm rot="-1699997">
            <a:off x="5778500" y="52578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4" name="Line 26"/>
          <p:cNvSpPr>
            <a:spLocks noChangeShapeType="1"/>
          </p:cNvSpPr>
          <p:nvPr/>
        </p:nvSpPr>
        <p:spPr bwMode="auto">
          <a:xfrm rot="-2372921">
            <a:off x="6540500" y="49530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47" name="Line 27"/>
          <p:cNvSpPr>
            <a:spLocks noChangeShapeType="1"/>
          </p:cNvSpPr>
          <p:nvPr/>
        </p:nvSpPr>
        <p:spPr bwMode="auto">
          <a:xfrm rot="-5025938">
            <a:off x="7226300" y="46482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48" name="Line 28"/>
          <p:cNvSpPr>
            <a:spLocks noChangeShapeType="1"/>
          </p:cNvSpPr>
          <p:nvPr/>
        </p:nvSpPr>
        <p:spPr bwMode="auto">
          <a:xfrm rot="-4726286">
            <a:off x="7531100" y="46482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49" name="Line 29"/>
          <p:cNvSpPr>
            <a:spLocks noChangeShapeType="1"/>
          </p:cNvSpPr>
          <p:nvPr/>
        </p:nvSpPr>
        <p:spPr bwMode="auto">
          <a:xfrm rot="-5249232">
            <a:off x="7835900" y="47244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50" name="Line 30"/>
          <p:cNvSpPr>
            <a:spLocks noChangeShapeType="1"/>
          </p:cNvSpPr>
          <p:nvPr/>
        </p:nvSpPr>
        <p:spPr bwMode="auto">
          <a:xfrm rot="-5446534">
            <a:off x="8140700" y="48006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9" name="Line 31"/>
          <p:cNvSpPr>
            <a:spLocks noChangeShapeType="1"/>
          </p:cNvSpPr>
          <p:nvPr/>
        </p:nvSpPr>
        <p:spPr bwMode="auto">
          <a:xfrm rot="-2372921">
            <a:off x="6692900" y="51816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0" name="Line 32"/>
          <p:cNvSpPr>
            <a:spLocks noChangeShapeType="1"/>
          </p:cNvSpPr>
          <p:nvPr/>
        </p:nvSpPr>
        <p:spPr bwMode="auto">
          <a:xfrm rot="-3101264">
            <a:off x="7226300" y="5105400"/>
            <a:ext cx="381000"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53" name="Freeform 33"/>
          <p:cNvSpPr>
            <a:spLocks/>
          </p:cNvSpPr>
          <p:nvPr/>
        </p:nvSpPr>
        <p:spPr bwMode="auto">
          <a:xfrm>
            <a:off x="7226300" y="4038600"/>
            <a:ext cx="1905000" cy="304800"/>
          </a:xfrm>
          <a:custGeom>
            <a:avLst/>
            <a:gdLst>
              <a:gd name="T0" fmla="*/ 0 w 1200"/>
              <a:gd name="T1" fmla="*/ 0 h 192"/>
              <a:gd name="T2" fmla="*/ 1056 w 1200"/>
              <a:gd name="T3" fmla="*/ 0 h 192"/>
              <a:gd name="T4" fmla="*/ 1200 w 1200"/>
              <a:gd name="T5" fmla="*/ 192 h 192"/>
              <a:gd name="T6" fmla="*/ 240 w 1200"/>
              <a:gd name="T7" fmla="*/ 192 h 192"/>
              <a:gd name="T8" fmla="*/ 0 w 1200"/>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 h="192">
                <a:moveTo>
                  <a:pt x="0" y="0"/>
                </a:moveTo>
                <a:lnTo>
                  <a:pt x="1056" y="0"/>
                </a:lnTo>
                <a:lnTo>
                  <a:pt x="1200" y="192"/>
                </a:lnTo>
                <a:lnTo>
                  <a:pt x="240" y="192"/>
                </a:lnTo>
                <a:lnTo>
                  <a:pt x="0" y="0"/>
                </a:lnTo>
                <a:close/>
              </a:path>
            </a:pathLst>
          </a:custGeom>
          <a:solidFill>
            <a:srgbClr val="996633"/>
          </a:solidFill>
          <a:ln w="34925" cap="flat" cmpd="sng">
            <a:solidFill>
              <a:srgbClr val="663300"/>
            </a:solidFill>
            <a:prstDash val="lgDash"/>
            <a:round/>
            <a:headEnd type="none" w="med" len="med"/>
            <a:tailEnd type="none" w="med" len="med"/>
          </a:ln>
        </p:spPr>
        <p:txBody>
          <a:bodyPr/>
          <a:lstStyle/>
          <a:p>
            <a:endParaRPr lang="en-US"/>
          </a:p>
        </p:txBody>
      </p:sp>
      <p:sp>
        <p:nvSpPr>
          <p:cNvPr id="389154" name="Text Box 34"/>
          <p:cNvSpPr txBox="1">
            <a:spLocks noChangeArrowheads="1"/>
          </p:cNvSpPr>
          <p:nvPr/>
        </p:nvSpPr>
        <p:spPr bwMode="auto">
          <a:xfrm>
            <a:off x="304800" y="1309688"/>
            <a:ext cx="41148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a:t>Advantages </a:t>
            </a:r>
            <a:endParaRPr lang="en-US" sz="2000"/>
          </a:p>
          <a:p>
            <a:pPr>
              <a:buFontTx/>
              <a:buChar char="•"/>
            </a:pPr>
            <a:r>
              <a:rPr lang="en-US" sz="2000"/>
              <a:t>Initial Cost </a:t>
            </a:r>
          </a:p>
          <a:p>
            <a:pPr>
              <a:buFontTx/>
              <a:buChar char="•"/>
            </a:pPr>
            <a:r>
              <a:rPr lang="en-US" sz="2000"/>
              <a:t>Maintenance</a:t>
            </a:r>
          </a:p>
        </p:txBody>
      </p:sp>
      <p:sp>
        <p:nvSpPr>
          <p:cNvPr id="389155" name="Text Box 35"/>
          <p:cNvSpPr txBox="1">
            <a:spLocks noChangeArrowheads="1"/>
          </p:cNvSpPr>
          <p:nvPr/>
        </p:nvSpPr>
        <p:spPr bwMode="auto">
          <a:xfrm>
            <a:off x="5410200" y="1219200"/>
            <a:ext cx="30480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a:t>Disadvantages</a:t>
            </a:r>
            <a:r>
              <a:rPr lang="en-US" sz="2400" u="sng"/>
              <a:t> </a:t>
            </a:r>
          </a:p>
          <a:p>
            <a:pPr>
              <a:buFontTx/>
              <a:buChar char="•"/>
            </a:pPr>
            <a:r>
              <a:rPr lang="en-US" sz="2000"/>
              <a:t> Environmental Impacts</a:t>
            </a:r>
          </a:p>
          <a:p>
            <a:pPr>
              <a:buFontTx/>
              <a:buChar char="•"/>
            </a:pPr>
            <a:r>
              <a:rPr lang="en-US" sz="2000"/>
              <a:t> ROW requirements</a:t>
            </a:r>
          </a:p>
          <a:p>
            <a:pPr>
              <a:buFontTx/>
              <a:buChar char="•"/>
            </a:pPr>
            <a:r>
              <a:rPr lang="en-US" sz="2000"/>
              <a:t> Borrow sources</a:t>
            </a:r>
          </a:p>
          <a:p>
            <a:pPr>
              <a:buFontTx/>
              <a:buChar char="•"/>
            </a:pPr>
            <a:r>
              <a:rPr lang="en-US" sz="2000"/>
              <a:t> Increased pressures beyond toe</a:t>
            </a:r>
          </a:p>
          <a:p>
            <a:pPr>
              <a:spcBef>
                <a:spcPct val="50000"/>
              </a:spcBef>
            </a:pPr>
            <a:endParaRPr lang="en-US" sz="2000"/>
          </a:p>
        </p:txBody>
      </p:sp>
    </p:spTree>
    <p:extLst>
      <p:ext uri="{BB962C8B-B14F-4D97-AF65-F5344CB8AC3E}">
        <p14:creationId xmlns:p14="http://schemas.microsoft.com/office/powerpoint/2010/main" val="28672393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9153"/>
                                        </p:tgtEl>
                                        <p:attrNameLst>
                                          <p:attrName>style.visibility</p:attrName>
                                        </p:attrNameLst>
                                      </p:cBhvr>
                                      <p:to>
                                        <p:strVal val="visible"/>
                                      </p:to>
                                    </p:set>
                                    <p:anim calcmode="lin" valueType="num">
                                      <p:cBhvr additive="base">
                                        <p:cTn id="7" dur="3000" fill="hold"/>
                                        <p:tgtEl>
                                          <p:spTgt spid="389153"/>
                                        </p:tgtEl>
                                        <p:attrNameLst>
                                          <p:attrName>ppt_x</p:attrName>
                                        </p:attrNameLst>
                                      </p:cBhvr>
                                      <p:tavLst>
                                        <p:tav tm="0">
                                          <p:val>
                                            <p:strVal val="#ppt_x"/>
                                          </p:val>
                                        </p:tav>
                                        <p:tav tm="100000">
                                          <p:val>
                                            <p:strVal val="#ppt_x"/>
                                          </p:val>
                                        </p:tav>
                                      </p:tavLst>
                                    </p:anim>
                                    <p:anim calcmode="lin" valueType="num">
                                      <p:cBhvr additive="base">
                                        <p:cTn id="8" dur="3000" fill="hold"/>
                                        <p:tgtEl>
                                          <p:spTgt spid="38915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0"/>
                                  </p:stCondLst>
                                  <p:childTnLst>
                                    <p:animMotion origin="layout" path="M 0.0 0.0 L 0.05 0.0 " pathEditMode="relative" ptsTypes="AA">
                                      <p:cBhvr>
                                        <p:cTn id="12" dur="2000" fill="hold"/>
                                        <p:tgtEl>
                                          <p:spTgt spid="389147"/>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 0.0 L 0.05 0.0 " pathEditMode="relative" ptsTypes="AA">
                                      <p:cBhvr>
                                        <p:cTn id="14" dur="2000" fill="hold"/>
                                        <p:tgtEl>
                                          <p:spTgt spid="389148"/>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0 0.0 L 0.05 0.0 " pathEditMode="relative" ptsTypes="AA">
                                      <p:cBhvr>
                                        <p:cTn id="16" dur="2000" fill="hold"/>
                                        <p:tgtEl>
                                          <p:spTgt spid="389149"/>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0 0.0 L 0.05 0.0 " pathEditMode="relative" ptsTypes="AA">
                                      <p:cBhvr>
                                        <p:cTn id="18" dur="2000" fill="hold"/>
                                        <p:tgtEl>
                                          <p:spTgt spid="389150"/>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7" grpId="0" animBg="1"/>
      <p:bldP spid="389148" grpId="0" animBg="1"/>
      <p:bldP spid="389149" grpId="0" animBg="1"/>
      <p:bldP spid="389150" grpId="0" animBg="1"/>
      <p:bldP spid="389153" grpId="0" animBg="1"/>
      <p:bldP spid="389154" grpId="0"/>
      <p:bldP spid="38915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427" y="456767"/>
            <a:ext cx="8535147" cy="6172850"/>
          </a:xfrm>
          <a:prstGeom prst="rect">
            <a:avLst/>
          </a:prstGeom>
          <a:noFill/>
          <a:ln w="38100">
            <a:solidFill>
              <a:schemeClr val="tx1"/>
            </a:solidFill>
            <a:miter lim="800000"/>
            <a:headEnd/>
            <a:tailEnd/>
          </a:ln>
        </p:spPr>
        <p:txBody>
          <a:bodyPr wrap="none" lIns="57150" tIns="28575" rIns="57150" bIns="28575" anchor="ctr"/>
          <a:lstStyle/>
          <a:p>
            <a:endParaRPr lang="en-US"/>
          </a:p>
        </p:txBody>
      </p:sp>
      <p:sp>
        <p:nvSpPr>
          <p:cNvPr id="2051" name="Rectangle 3"/>
          <p:cNvSpPr>
            <a:spLocks noChangeArrowheads="1"/>
          </p:cNvSpPr>
          <p:nvPr/>
        </p:nvSpPr>
        <p:spPr bwMode="auto">
          <a:xfrm>
            <a:off x="304427" y="5943384"/>
            <a:ext cx="8535147" cy="686233"/>
          </a:xfrm>
          <a:prstGeom prst="rect">
            <a:avLst/>
          </a:prstGeom>
          <a:noFill/>
          <a:ln w="38100">
            <a:solidFill>
              <a:schemeClr val="tx1"/>
            </a:solidFill>
            <a:miter lim="800000"/>
            <a:headEnd/>
            <a:tailEnd/>
          </a:ln>
        </p:spPr>
        <p:txBody>
          <a:bodyPr wrap="none" lIns="57150" tIns="28575" rIns="57150" bIns="28575" anchor="ctr"/>
          <a:lstStyle/>
          <a:p>
            <a:endParaRPr lang="en-US"/>
          </a:p>
        </p:txBody>
      </p:sp>
      <p:pic>
        <p:nvPicPr>
          <p:cNvPr id="2052" name="Picture 12" descr="C:\My Documents\AMECLogo.BMP"/>
          <p:cNvPicPr>
            <a:picLocks noChangeAspect="1" noChangeArrowheads="1"/>
          </p:cNvPicPr>
          <p:nvPr/>
        </p:nvPicPr>
        <p:blipFill>
          <a:blip r:embed="rId3" cstate="print"/>
          <a:srcRect/>
          <a:stretch>
            <a:fillRect/>
          </a:stretch>
        </p:blipFill>
        <p:spPr bwMode="auto">
          <a:xfrm>
            <a:off x="7171765" y="6026727"/>
            <a:ext cx="1422214" cy="532534"/>
          </a:xfrm>
          <a:prstGeom prst="rect">
            <a:avLst/>
          </a:prstGeom>
          <a:noFill/>
          <a:ln w="9525">
            <a:noFill/>
            <a:miter lim="800000"/>
            <a:headEnd/>
            <a:tailEnd/>
          </a:ln>
        </p:spPr>
      </p:pic>
      <p:sp>
        <p:nvSpPr>
          <p:cNvPr id="2053" name="Text Box 15"/>
          <p:cNvSpPr txBox="1">
            <a:spLocks noChangeArrowheads="1"/>
          </p:cNvSpPr>
          <p:nvPr/>
        </p:nvSpPr>
        <p:spPr bwMode="auto">
          <a:xfrm>
            <a:off x="537882" y="5974773"/>
            <a:ext cx="1479892" cy="584775"/>
          </a:xfrm>
          <a:prstGeom prst="rect">
            <a:avLst/>
          </a:prstGeom>
          <a:noFill/>
          <a:ln w="9525">
            <a:noFill/>
            <a:miter lim="800000"/>
            <a:headEnd/>
            <a:tailEnd/>
          </a:ln>
        </p:spPr>
        <p:txBody>
          <a:bodyPr wrap="none" lIns="91440" tIns="45720" rIns="91440" bIns="45720">
            <a:spAutoFit/>
          </a:bodyPr>
          <a:lstStyle/>
          <a:p>
            <a:pPr defTabSz="914797"/>
            <a:r>
              <a:rPr lang="en-US" sz="800" dirty="0">
                <a:latin typeface="Arial" charset="0"/>
              </a:rPr>
              <a:t>Scale: None</a:t>
            </a:r>
          </a:p>
          <a:p>
            <a:pPr defTabSz="914797"/>
            <a:r>
              <a:rPr lang="en-US" sz="800" dirty="0">
                <a:latin typeface="Arial" charset="0"/>
              </a:rPr>
              <a:t>Drawn by: </a:t>
            </a:r>
            <a:r>
              <a:rPr lang="en-US" sz="800" dirty="0" smtClean="0">
                <a:latin typeface="Arial" charset="0"/>
              </a:rPr>
              <a:t>LS  </a:t>
            </a:r>
            <a:endParaRPr lang="en-US" sz="800" dirty="0">
              <a:latin typeface="Arial" charset="0"/>
            </a:endParaRPr>
          </a:p>
          <a:p>
            <a:pPr defTabSz="914797"/>
            <a:r>
              <a:rPr lang="en-US" sz="800" dirty="0">
                <a:latin typeface="Arial" charset="0"/>
              </a:rPr>
              <a:t>Date: March 16, 2011</a:t>
            </a:r>
          </a:p>
          <a:p>
            <a:pPr defTabSz="914797"/>
            <a:r>
              <a:rPr lang="en-US" sz="800" dirty="0">
                <a:latin typeface="Arial" charset="0"/>
              </a:rPr>
              <a:t>AMEC File No. 5-6317-0001</a:t>
            </a:r>
          </a:p>
        </p:txBody>
      </p:sp>
      <p:sp>
        <p:nvSpPr>
          <p:cNvPr id="2054" name="Text Box 19"/>
          <p:cNvSpPr txBox="1">
            <a:spLocks noChangeArrowheads="1"/>
          </p:cNvSpPr>
          <p:nvPr/>
        </p:nvSpPr>
        <p:spPr bwMode="auto">
          <a:xfrm>
            <a:off x="3280090" y="6026727"/>
            <a:ext cx="2685607" cy="492443"/>
          </a:xfrm>
          <a:prstGeom prst="rect">
            <a:avLst/>
          </a:prstGeom>
          <a:noFill/>
          <a:ln w="9525">
            <a:noFill/>
            <a:miter lim="800000"/>
            <a:headEnd/>
            <a:tailEnd/>
          </a:ln>
        </p:spPr>
        <p:txBody>
          <a:bodyPr wrap="none" lIns="91440" tIns="45720" rIns="91440" bIns="45720">
            <a:spAutoFit/>
          </a:bodyPr>
          <a:lstStyle/>
          <a:p>
            <a:pPr algn="ctr" defTabSz="914797"/>
            <a:r>
              <a:rPr lang="en-US" sz="1300" b="1" dirty="0" smtClean="0">
                <a:latin typeface="Arial" charset="0"/>
              </a:rPr>
              <a:t>WOOD RIVER </a:t>
            </a:r>
            <a:endParaRPr lang="en-US" sz="1300" b="1" dirty="0">
              <a:latin typeface="Arial" charset="0"/>
            </a:endParaRPr>
          </a:p>
          <a:p>
            <a:pPr algn="ctr" defTabSz="914797"/>
            <a:r>
              <a:rPr lang="en-US" sz="1300" b="1" dirty="0">
                <a:latin typeface="Arial" charset="0"/>
              </a:rPr>
              <a:t>PLANS AND CROSS SECTIONS</a:t>
            </a:r>
          </a:p>
        </p:txBody>
      </p:sp>
      <p:sp>
        <p:nvSpPr>
          <p:cNvPr id="2055" name="Freeform 212"/>
          <p:cNvSpPr>
            <a:spLocks/>
          </p:cNvSpPr>
          <p:nvPr/>
        </p:nvSpPr>
        <p:spPr bwMode="auto">
          <a:xfrm>
            <a:off x="2462493" y="5939055"/>
            <a:ext cx="2801" cy="694892"/>
          </a:xfrm>
          <a:custGeom>
            <a:avLst/>
            <a:gdLst>
              <a:gd name="T0" fmla="*/ 0 w 3"/>
              <a:gd name="T1" fmla="*/ 0 h 642"/>
              <a:gd name="T2" fmla="*/ 4762 w 3"/>
              <a:gd name="T3" fmla="*/ 1019175 h 642"/>
              <a:gd name="T4" fmla="*/ 0 60000 65536"/>
              <a:gd name="T5" fmla="*/ 0 60000 65536"/>
              <a:gd name="T6" fmla="*/ 0 w 3"/>
              <a:gd name="T7" fmla="*/ 0 h 642"/>
              <a:gd name="T8" fmla="*/ 3 w 3"/>
              <a:gd name="T9" fmla="*/ 642 h 642"/>
            </a:gdLst>
            <a:ahLst/>
            <a:cxnLst>
              <a:cxn ang="T4">
                <a:pos x="T0" y="T1"/>
              </a:cxn>
              <a:cxn ang="T5">
                <a:pos x="T2" y="T3"/>
              </a:cxn>
            </a:cxnLst>
            <a:rect l="T6" t="T7" r="T8" b="T9"/>
            <a:pathLst>
              <a:path w="3" h="642">
                <a:moveTo>
                  <a:pt x="0" y="0"/>
                </a:moveTo>
                <a:lnTo>
                  <a:pt x="3" y="642"/>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2056" name="Freeform 213"/>
          <p:cNvSpPr>
            <a:spLocks/>
          </p:cNvSpPr>
          <p:nvPr/>
        </p:nvSpPr>
        <p:spPr bwMode="auto">
          <a:xfrm>
            <a:off x="6813177" y="5934725"/>
            <a:ext cx="934" cy="707881"/>
          </a:xfrm>
          <a:custGeom>
            <a:avLst/>
            <a:gdLst>
              <a:gd name="T0" fmla="*/ 0 w 1"/>
              <a:gd name="T1" fmla="*/ 0 h 654"/>
              <a:gd name="T2" fmla="*/ 0 w 1"/>
              <a:gd name="T3" fmla="*/ 1038225 h 654"/>
              <a:gd name="T4" fmla="*/ 0 60000 65536"/>
              <a:gd name="T5" fmla="*/ 0 60000 65536"/>
              <a:gd name="T6" fmla="*/ 0 w 1"/>
              <a:gd name="T7" fmla="*/ 0 h 654"/>
              <a:gd name="T8" fmla="*/ 1 w 1"/>
              <a:gd name="T9" fmla="*/ 654 h 654"/>
            </a:gdLst>
            <a:ahLst/>
            <a:cxnLst>
              <a:cxn ang="T4">
                <a:pos x="T0" y="T1"/>
              </a:cxn>
              <a:cxn ang="T5">
                <a:pos x="T2" y="T3"/>
              </a:cxn>
            </a:cxnLst>
            <a:rect l="T6" t="T7" r="T8" b="T9"/>
            <a:pathLst>
              <a:path w="1" h="654">
                <a:moveTo>
                  <a:pt x="0" y="0"/>
                </a:moveTo>
                <a:lnTo>
                  <a:pt x="0" y="654"/>
                </a:lnTo>
              </a:path>
            </a:pathLst>
          </a:custGeom>
          <a:noFill/>
          <a:ln w="38100">
            <a:solidFill>
              <a:schemeClr val="tx1"/>
            </a:solidFill>
            <a:round/>
            <a:headEnd type="none" w="med" len="med"/>
            <a:tailEnd type="none" w="med" len="med"/>
          </a:ln>
        </p:spPr>
        <p:txBody>
          <a:bodyPr lIns="57150" tIns="28575" rIns="57150" bIns="28575"/>
          <a:lstStyle/>
          <a:p>
            <a:endParaRPr lang="en-US"/>
          </a:p>
        </p:txBody>
      </p:sp>
      <p:pic>
        <p:nvPicPr>
          <p:cNvPr id="2060" name="Picture 12"/>
          <p:cNvPicPr>
            <a:picLocks noChangeAspect="1" noChangeArrowheads="1"/>
          </p:cNvPicPr>
          <p:nvPr/>
        </p:nvPicPr>
        <p:blipFill>
          <a:blip r:embed="rId4" cstate="print"/>
          <a:srcRect/>
          <a:stretch>
            <a:fillRect/>
          </a:stretch>
        </p:blipFill>
        <p:spPr bwMode="auto">
          <a:xfrm>
            <a:off x="3854824" y="3740727"/>
            <a:ext cx="4490182" cy="1922318"/>
          </a:xfrm>
          <a:prstGeom prst="rect">
            <a:avLst/>
          </a:prstGeom>
          <a:noFill/>
          <a:ln w="9525">
            <a:noFill/>
            <a:miter lim="800000"/>
            <a:headEnd/>
            <a:tailEnd/>
          </a:ln>
        </p:spPr>
      </p:pic>
      <p:pic>
        <p:nvPicPr>
          <p:cNvPr id="2061" name="Picture 13"/>
          <p:cNvPicPr>
            <a:picLocks noChangeAspect="1" noChangeArrowheads="1"/>
          </p:cNvPicPr>
          <p:nvPr/>
        </p:nvPicPr>
        <p:blipFill>
          <a:blip r:embed="rId5" cstate="print"/>
          <a:srcRect/>
          <a:stretch>
            <a:fillRect/>
          </a:stretch>
        </p:blipFill>
        <p:spPr bwMode="auto">
          <a:xfrm>
            <a:off x="537882" y="571500"/>
            <a:ext cx="4958024" cy="2441864"/>
          </a:xfrm>
          <a:prstGeom prst="rect">
            <a:avLst/>
          </a:prstGeom>
          <a:solidFill>
            <a:schemeClr val="tx1"/>
          </a:solidFill>
          <a:ln w="9525">
            <a:solidFill>
              <a:schemeClr val="tx1"/>
            </a:solidFill>
            <a:miter lim="800000"/>
            <a:headEnd/>
            <a:tailEnd/>
          </a:ln>
        </p:spPr>
      </p:pic>
      <p:sp>
        <p:nvSpPr>
          <p:cNvPr id="14" name="TextBox 13"/>
          <p:cNvSpPr txBox="1"/>
          <p:nvPr/>
        </p:nvSpPr>
        <p:spPr>
          <a:xfrm>
            <a:off x="5638800" y="1066800"/>
            <a:ext cx="2286000" cy="1535036"/>
          </a:xfrm>
          <a:prstGeom prst="rect">
            <a:avLst/>
          </a:prstGeom>
          <a:noFill/>
        </p:spPr>
        <p:txBody>
          <a:bodyPr wrap="square" lIns="57150" tIns="28575" rIns="57150" bIns="28575" rtlCol="0">
            <a:spAutoFit/>
          </a:bodyPr>
          <a:lstStyle/>
          <a:p>
            <a:r>
              <a:rPr lang="en-US" sz="1600" b="1" dirty="0" smtClean="0">
                <a:latin typeface="Arial" pitchFamily="34" charset="0"/>
                <a:cs typeface="Arial" pitchFamily="34" charset="0"/>
              </a:rPr>
              <a:t>SEEPAGE BERM</a:t>
            </a:r>
          </a:p>
          <a:p>
            <a:r>
              <a:rPr lang="en-US" sz="1600" dirty="0" smtClean="0">
                <a:latin typeface="Arial" pitchFamily="34" charset="0"/>
                <a:cs typeface="Arial" pitchFamily="34" charset="0"/>
              </a:rPr>
              <a:t>Adds weight to landside surface.</a:t>
            </a:r>
          </a:p>
          <a:p>
            <a:r>
              <a:rPr lang="en-US" sz="1600" dirty="0" smtClean="0">
                <a:latin typeface="Arial" pitchFamily="34" charset="0"/>
                <a:cs typeface="Arial" pitchFamily="34" charset="0"/>
              </a:rPr>
              <a:t>Abuts the levee.</a:t>
            </a:r>
          </a:p>
          <a:p>
            <a:r>
              <a:rPr lang="en-US" sz="1600" dirty="0" smtClean="0">
                <a:latin typeface="Arial" pitchFamily="34" charset="0"/>
                <a:cs typeface="Arial" pitchFamily="34" charset="0"/>
              </a:rPr>
              <a:t>Slopes away from levee.</a:t>
            </a:r>
            <a:endParaRPr lang="en-US" sz="1600" dirty="0">
              <a:latin typeface="Arial" pitchFamily="34" charset="0"/>
              <a:cs typeface="Arial" pitchFamily="34" charset="0"/>
            </a:endParaRPr>
          </a:p>
        </p:txBody>
      </p:sp>
      <p:sp>
        <p:nvSpPr>
          <p:cNvPr id="15" name="Rectangle 14"/>
          <p:cNvSpPr/>
          <p:nvPr/>
        </p:nvSpPr>
        <p:spPr>
          <a:xfrm>
            <a:off x="762000" y="4052454"/>
            <a:ext cx="3092824" cy="1288814"/>
          </a:xfrm>
          <a:prstGeom prst="rect">
            <a:avLst/>
          </a:prstGeom>
        </p:spPr>
        <p:txBody>
          <a:bodyPr wrap="square" lIns="57150" tIns="28575" rIns="57150" bIns="28575">
            <a:spAutoFit/>
          </a:bodyPr>
          <a:lstStyle/>
          <a:p>
            <a:r>
              <a:rPr lang="en-US" sz="1600" b="1" dirty="0" smtClean="0">
                <a:latin typeface="Arial" pitchFamily="34" charset="0"/>
                <a:cs typeface="Arial" pitchFamily="34" charset="0"/>
              </a:rPr>
              <a:t>SOIL FILL IN LOW SPOTS</a:t>
            </a:r>
          </a:p>
          <a:p>
            <a:r>
              <a:rPr lang="en-US" sz="1600" dirty="0" smtClean="0">
                <a:latin typeface="Arial" pitchFamily="34" charset="0"/>
                <a:cs typeface="Arial" pitchFamily="34" charset="0"/>
              </a:rPr>
              <a:t>Raises land surface.</a:t>
            </a:r>
            <a:endParaRPr lang="en-US" sz="1600" dirty="0" smtClean="0"/>
          </a:p>
          <a:p>
            <a:r>
              <a:rPr lang="en-US" sz="1600" dirty="0" smtClean="0">
                <a:latin typeface="Arial" pitchFamily="34" charset="0"/>
                <a:cs typeface="Arial" pitchFamily="34" charset="0"/>
              </a:rPr>
              <a:t>Used to fill in ditches, borrow pits etc.</a:t>
            </a:r>
          </a:p>
          <a:p>
            <a:r>
              <a:rPr lang="en-US" sz="1600" dirty="0" smtClean="0">
                <a:latin typeface="Arial" pitchFamily="34" charset="0"/>
                <a:cs typeface="Arial" pitchFamily="34" charset="0"/>
              </a:rPr>
              <a:t>May not abut the levee.</a:t>
            </a:r>
          </a:p>
        </p:txBody>
      </p:sp>
      <p:cxnSp>
        <p:nvCxnSpPr>
          <p:cNvPr id="17" name="Straight Arrow Connector 16"/>
          <p:cNvCxnSpPr/>
          <p:nvPr/>
        </p:nvCxnSpPr>
        <p:spPr bwMode="auto">
          <a:xfrm rot="10800000" flipV="1">
            <a:off x="3048000" y="1752600"/>
            <a:ext cx="2514602" cy="2286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a:off x="3733800" y="4419600"/>
            <a:ext cx="2003612" cy="256309"/>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9" name="Rectangle 9"/>
          <p:cNvSpPr>
            <a:spLocks noGrp="1" noChangeArrowheads="1"/>
          </p:cNvSpPr>
          <p:nvPr>
            <p:ph type="title"/>
          </p:nvPr>
        </p:nvSpPr>
        <p:spPr>
          <a:xfrm>
            <a:off x="381000" y="533400"/>
            <a:ext cx="7959725" cy="685800"/>
          </a:xfrm>
        </p:spPr>
        <p:txBody>
          <a:bodyPr/>
          <a:lstStyle/>
          <a:p>
            <a:pPr defTabSz="914363" fontAlgn="auto">
              <a:spcAft>
                <a:spcPts val="0"/>
              </a:spcAft>
              <a:defRPr/>
            </a:pPr>
            <a:r>
              <a:rPr sz="3600"/>
              <a:t>Relief Wells</a:t>
            </a:r>
          </a:p>
        </p:txBody>
      </p:sp>
      <p:sp>
        <p:nvSpPr>
          <p:cNvPr id="18435" name="Text Box 10"/>
          <p:cNvSpPr txBox="1">
            <a:spLocks noChangeArrowheads="1"/>
          </p:cNvSpPr>
          <p:nvPr/>
        </p:nvSpPr>
        <p:spPr bwMode="auto">
          <a:xfrm>
            <a:off x="4191000" y="6051550"/>
            <a:ext cx="220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solidFill>
                  <a:srgbClr val="FFFFFF"/>
                </a:solidFill>
              </a:rPr>
              <a:t>Tertiary Formation</a:t>
            </a:r>
          </a:p>
        </p:txBody>
      </p:sp>
      <p:sp>
        <p:nvSpPr>
          <p:cNvPr id="168994" name="Text Box 34"/>
          <p:cNvSpPr txBox="1">
            <a:spLocks noChangeArrowheads="1"/>
          </p:cNvSpPr>
          <p:nvPr/>
        </p:nvSpPr>
        <p:spPr bwMode="auto">
          <a:xfrm>
            <a:off x="304800" y="1524000"/>
            <a:ext cx="41148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a:t>Advantages </a:t>
            </a:r>
            <a:endParaRPr lang="en-US" sz="2000"/>
          </a:p>
          <a:p>
            <a:pPr>
              <a:buFontTx/>
              <a:buChar char="•"/>
            </a:pPr>
            <a:r>
              <a:rPr lang="en-US" sz="2000"/>
              <a:t>ROW</a:t>
            </a:r>
          </a:p>
          <a:p>
            <a:pPr>
              <a:buFontTx/>
              <a:buChar char="•"/>
            </a:pPr>
            <a:r>
              <a:rPr lang="en-US" sz="2000"/>
              <a:t>Minimal Borrow &amp; Environmental Impacts</a:t>
            </a:r>
          </a:p>
          <a:p>
            <a:pPr>
              <a:buFontTx/>
              <a:buChar char="•"/>
            </a:pPr>
            <a:r>
              <a:rPr lang="en-US" sz="2000"/>
              <a:t>Initial Cost</a:t>
            </a:r>
          </a:p>
        </p:txBody>
      </p:sp>
      <p:sp>
        <p:nvSpPr>
          <p:cNvPr id="168995" name="Text Box 35"/>
          <p:cNvSpPr txBox="1">
            <a:spLocks noChangeArrowheads="1"/>
          </p:cNvSpPr>
          <p:nvPr/>
        </p:nvSpPr>
        <p:spPr bwMode="auto">
          <a:xfrm>
            <a:off x="5486400" y="1524000"/>
            <a:ext cx="30480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a:t>Disadvantages</a:t>
            </a:r>
            <a:r>
              <a:rPr lang="en-US" sz="2400" u="sng"/>
              <a:t> </a:t>
            </a:r>
          </a:p>
          <a:p>
            <a:pPr>
              <a:buFontTx/>
              <a:buChar char="•"/>
            </a:pPr>
            <a:r>
              <a:rPr lang="en-US" sz="2000"/>
              <a:t>Maintenance</a:t>
            </a:r>
          </a:p>
          <a:p>
            <a:pPr>
              <a:buFontTx/>
              <a:buChar char="•"/>
            </a:pPr>
            <a:r>
              <a:rPr lang="en-US" sz="2000"/>
              <a:t>Drainage required</a:t>
            </a:r>
          </a:p>
          <a:p>
            <a:pPr>
              <a:spcBef>
                <a:spcPct val="50000"/>
              </a:spcBef>
            </a:pPr>
            <a:endParaRPr lang="en-US" sz="2000"/>
          </a:p>
        </p:txBody>
      </p:sp>
      <p:sp>
        <p:nvSpPr>
          <p:cNvPr id="18438" name="Freeform 40"/>
          <p:cNvSpPr>
            <a:spLocks/>
          </p:cNvSpPr>
          <p:nvPr/>
        </p:nvSpPr>
        <p:spPr bwMode="auto">
          <a:xfrm>
            <a:off x="381000" y="4038600"/>
            <a:ext cx="5351463" cy="1282700"/>
          </a:xfrm>
          <a:custGeom>
            <a:avLst/>
            <a:gdLst>
              <a:gd name="T0" fmla="*/ 8 w 3608"/>
              <a:gd name="T1" fmla="*/ 0 h 1144"/>
              <a:gd name="T2" fmla="*/ 3608 w 3608"/>
              <a:gd name="T3" fmla="*/ 0 h 1144"/>
              <a:gd name="T4" fmla="*/ 1800 w 3608"/>
              <a:gd name="T5" fmla="*/ 1112 h 1144"/>
              <a:gd name="T6" fmla="*/ 0 w 3608"/>
              <a:gd name="T7" fmla="*/ 1144 h 1144"/>
              <a:gd name="T8" fmla="*/ 8 w 3608"/>
              <a:gd name="T9" fmla="*/ 0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8" h="1144">
                <a:moveTo>
                  <a:pt x="8" y="0"/>
                </a:moveTo>
                <a:lnTo>
                  <a:pt x="3608" y="0"/>
                </a:lnTo>
                <a:lnTo>
                  <a:pt x="1800" y="1112"/>
                </a:lnTo>
                <a:lnTo>
                  <a:pt x="0" y="1144"/>
                </a:lnTo>
                <a:lnTo>
                  <a:pt x="8" y="0"/>
                </a:lnTo>
                <a:close/>
              </a:path>
            </a:pathLst>
          </a:custGeom>
          <a:solidFill>
            <a:srgbClr val="99CCFF"/>
          </a:solidFill>
          <a:ln>
            <a:noFill/>
          </a:ln>
          <a:extLst>
            <a:ext uri="{91240B29-F687-4F45-9708-019B960494DF}">
              <a14:hiddenLine xmlns:a14="http://schemas.microsoft.com/office/drawing/2010/main" w="34925" cap="flat" cmpd="sng">
                <a:solidFill>
                  <a:srgbClr val="000000"/>
                </a:solidFill>
                <a:prstDash val="solid"/>
                <a:round/>
                <a:headEnd type="none" w="med" len="med"/>
                <a:tailEnd type="none" w="med" len="med"/>
              </a14:hiddenLine>
            </a:ext>
          </a:extLst>
        </p:spPr>
        <p:txBody>
          <a:bodyPr/>
          <a:lstStyle/>
          <a:p>
            <a:endParaRPr lang="en-US"/>
          </a:p>
        </p:txBody>
      </p:sp>
      <p:sp>
        <p:nvSpPr>
          <p:cNvPr id="18439" name="Freeform 41"/>
          <p:cNvSpPr>
            <a:spLocks/>
          </p:cNvSpPr>
          <p:nvPr/>
        </p:nvSpPr>
        <p:spPr bwMode="auto">
          <a:xfrm>
            <a:off x="1600200" y="4343400"/>
            <a:ext cx="7239000" cy="838200"/>
          </a:xfrm>
          <a:custGeom>
            <a:avLst/>
            <a:gdLst>
              <a:gd name="T0" fmla="*/ 80 w 4608"/>
              <a:gd name="T1" fmla="*/ 215 h 599"/>
              <a:gd name="T2" fmla="*/ 176 w 4608"/>
              <a:gd name="T3" fmla="*/ 175 h 599"/>
              <a:gd name="T4" fmla="*/ 208 w 4608"/>
              <a:gd name="T5" fmla="*/ 127 h 599"/>
              <a:gd name="T6" fmla="*/ 664 w 4608"/>
              <a:gd name="T7" fmla="*/ 111 h 599"/>
              <a:gd name="T8" fmla="*/ 824 w 4608"/>
              <a:gd name="T9" fmla="*/ 87 h 599"/>
              <a:gd name="T10" fmla="*/ 944 w 4608"/>
              <a:gd name="T11" fmla="*/ 127 h 599"/>
              <a:gd name="T12" fmla="*/ 1056 w 4608"/>
              <a:gd name="T13" fmla="*/ 135 h 599"/>
              <a:gd name="T14" fmla="*/ 1216 w 4608"/>
              <a:gd name="T15" fmla="*/ 199 h 599"/>
              <a:gd name="T16" fmla="*/ 1448 w 4608"/>
              <a:gd name="T17" fmla="*/ 151 h 599"/>
              <a:gd name="T18" fmla="*/ 4608 w 4608"/>
              <a:gd name="T19" fmla="*/ 167 h 599"/>
              <a:gd name="T20" fmla="*/ 4608 w 4608"/>
              <a:gd name="T21" fmla="*/ 503 h 599"/>
              <a:gd name="T22" fmla="*/ 2544 w 4608"/>
              <a:gd name="T23" fmla="*/ 599 h 599"/>
              <a:gd name="T24" fmla="*/ 912 w 4608"/>
              <a:gd name="T25" fmla="*/ 599 h 599"/>
              <a:gd name="T26" fmla="*/ 192 w 4608"/>
              <a:gd name="T27" fmla="*/ 551 h 599"/>
              <a:gd name="T28" fmla="*/ 0 w 4608"/>
              <a:gd name="T29" fmla="*/ 455 h 599"/>
              <a:gd name="T30" fmla="*/ 144 w 4608"/>
              <a:gd name="T31" fmla="*/ 167 h 5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08" h="599">
                <a:moveTo>
                  <a:pt x="80" y="215"/>
                </a:moveTo>
                <a:cubicBezTo>
                  <a:pt x="113" y="204"/>
                  <a:pt x="143" y="186"/>
                  <a:pt x="176" y="175"/>
                </a:cubicBezTo>
                <a:cubicBezTo>
                  <a:pt x="187" y="159"/>
                  <a:pt x="197" y="143"/>
                  <a:pt x="208" y="127"/>
                </a:cubicBezTo>
                <a:cubicBezTo>
                  <a:pt x="292" y="0"/>
                  <a:pt x="664" y="111"/>
                  <a:pt x="664" y="111"/>
                </a:cubicBezTo>
                <a:cubicBezTo>
                  <a:pt x="719" y="104"/>
                  <a:pt x="768" y="93"/>
                  <a:pt x="824" y="87"/>
                </a:cubicBezTo>
                <a:cubicBezTo>
                  <a:pt x="915" y="97"/>
                  <a:pt x="876" y="82"/>
                  <a:pt x="944" y="127"/>
                </a:cubicBezTo>
                <a:cubicBezTo>
                  <a:pt x="975" y="148"/>
                  <a:pt x="1019" y="132"/>
                  <a:pt x="1056" y="135"/>
                </a:cubicBezTo>
                <a:cubicBezTo>
                  <a:pt x="1110" y="148"/>
                  <a:pt x="1151" y="196"/>
                  <a:pt x="1216" y="199"/>
                </a:cubicBezTo>
                <a:lnTo>
                  <a:pt x="1448" y="151"/>
                </a:lnTo>
                <a:lnTo>
                  <a:pt x="4608" y="167"/>
                </a:lnTo>
                <a:lnTo>
                  <a:pt x="4608" y="503"/>
                </a:lnTo>
                <a:lnTo>
                  <a:pt x="2544" y="599"/>
                </a:lnTo>
                <a:lnTo>
                  <a:pt x="912" y="599"/>
                </a:lnTo>
                <a:lnTo>
                  <a:pt x="192" y="551"/>
                </a:lnTo>
                <a:lnTo>
                  <a:pt x="0" y="455"/>
                </a:lnTo>
                <a:lnTo>
                  <a:pt x="144" y="167"/>
                </a:lnTo>
              </a:path>
            </a:pathLst>
          </a:custGeom>
          <a:solidFill>
            <a:schemeClr val="folHlink"/>
          </a:solidFill>
          <a:ln w="34925" cap="flat" cmpd="sng">
            <a:solidFill>
              <a:schemeClr val="folHlink"/>
            </a:solidFill>
            <a:prstDash val="solid"/>
            <a:round/>
            <a:headEnd type="none" w="med" len="med"/>
            <a:tailEnd type="none" w="med" len="med"/>
          </a:ln>
        </p:spPr>
        <p:txBody>
          <a:bodyPr/>
          <a:lstStyle/>
          <a:p>
            <a:endParaRPr lang="en-US"/>
          </a:p>
        </p:txBody>
      </p:sp>
      <p:sp>
        <p:nvSpPr>
          <p:cNvPr id="18440" name="Freeform 42"/>
          <p:cNvSpPr>
            <a:spLocks/>
          </p:cNvSpPr>
          <p:nvPr/>
        </p:nvSpPr>
        <p:spPr bwMode="auto">
          <a:xfrm>
            <a:off x="381000" y="4724400"/>
            <a:ext cx="8458200" cy="998538"/>
          </a:xfrm>
          <a:custGeom>
            <a:avLst/>
            <a:gdLst>
              <a:gd name="T0" fmla="*/ 0 w 5616"/>
              <a:gd name="T1" fmla="*/ 466 h 890"/>
              <a:gd name="T2" fmla="*/ 152 w 5616"/>
              <a:gd name="T3" fmla="*/ 498 h 890"/>
              <a:gd name="T4" fmla="*/ 304 w 5616"/>
              <a:gd name="T5" fmla="*/ 490 h 890"/>
              <a:gd name="T6" fmla="*/ 328 w 5616"/>
              <a:gd name="T7" fmla="*/ 466 h 890"/>
              <a:gd name="T8" fmla="*/ 512 w 5616"/>
              <a:gd name="T9" fmla="*/ 418 h 890"/>
              <a:gd name="T10" fmla="*/ 576 w 5616"/>
              <a:gd name="T11" fmla="*/ 394 h 890"/>
              <a:gd name="T12" fmla="*/ 768 w 5616"/>
              <a:gd name="T13" fmla="*/ 330 h 890"/>
              <a:gd name="T14" fmla="*/ 824 w 5616"/>
              <a:gd name="T15" fmla="*/ 266 h 890"/>
              <a:gd name="T16" fmla="*/ 888 w 5616"/>
              <a:gd name="T17" fmla="*/ 186 h 890"/>
              <a:gd name="T18" fmla="*/ 952 w 5616"/>
              <a:gd name="T19" fmla="*/ 130 h 890"/>
              <a:gd name="T20" fmla="*/ 1032 w 5616"/>
              <a:gd name="T21" fmla="*/ 66 h 890"/>
              <a:gd name="T22" fmla="*/ 1168 w 5616"/>
              <a:gd name="T23" fmla="*/ 10 h 890"/>
              <a:gd name="T24" fmla="*/ 1328 w 5616"/>
              <a:gd name="T25" fmla="*/ 42 h 890"/>
              <a:gd name="T26" fmla="*/ 1544 w 5616"/>
              <a:gd name="T27" fmla="*/ 154 h 890"/>
              <a:gd name="T28" fmla="*/ 1864 w 5616"/>
              <a:gd name="T29" fmla="*/ 66 h 890"/>
              <a:gd name="T30" fmla="*/ 1984 w 5616"/>
              <a:gd name="T31" fmla="*/ 26 h 890"/>
              <a:gd name="T32" fmla="*/ 2216 w 5616"/>
              <a:gd name="T33" fmla="*/ 10 h 890"/>
              <a:gd name="T34" fmla="*/ 2264 w 5616"/>
              <a:gd name="T35" fmla="*/ 18 h 890"/>
              <a:gd name="T36" fmla="*/ 2336 w 5616"/>
              <a:gd name="T37" fmla="*/ 58 h 890"/>
              <a:gd name="T38" fmla="*/ 2440 w 5616"/>
              <a:gd name="T39" fmla="*/ 66 h 890"/>
              <a:gd name="T40" fmla="*/ 2576 w 5616"/>
              <a:gd name="T41" fmla="*/ 82 h 890"/>
              <a:gd name="T42" fmla="*/ 2600 w 5616"/>
              <a:gd name="T43" fmla="*/ 90 h 890"/>
              <a:gd name="T44" fmla="*/ 2624 w 5616"/>
              <a:gd name="T45" fmla="*/ 106 h 890"/>
              <a:gd name="T46" fmla="*/ 2744 w 5616"/>
              <a:gd name="T47" fmla="*/ 114 h 890"/>
              <a:gd name="T48" fmla="*/ 2888 w 5616"/>
              <a:gd name="T49" fmla="*/ 178 h 890"/>
              <a:gd name="T50" fmla="*/ 2928 w 5616"/>
              <a:gd name="T51" fmla="*/ 242 h 890"/>
              <a:gd name="T52" fmla="*/ 3112 w 5616"/>
              <a:gd name="T53" fmla="*/ 274 h 890"/>
              <a:gd name="T54" fmla="*/ 3168 w 5616"/>
              <a:gd name="T55" fmla="*/ 298 h 890"/>
              <a:gd name="T56" fmla="*/ 3328 w 5616"/>
              <a:gd name="T57" fmla="*/ 282 h 890"/>
              <a:gd name="T58" fmla="*/ 3584 w 5616"/>
              <a:gd name="T59" fmla="*/ 210 h 890"/>
              <a:gd name="T60" fmla="*/ 3792 w 5616"/>
              <a:gd name="T61" fmla="*/ 210 h 890"/>
              <a:gd name="T62" fmla="*/ 4224 w 5616"/>
              <a:gd name="T63" fmla="*/ 186 h 890"/>
              <a:gd name="T64" fmla="*/ 4624 w 5616"/>
              <a:gd name="T65" fmla="*/ 130 h 890"/>
              <a:gd name="T66" fmla="*/ 4880 w 5616"/>
              <a:gd name="T67" fmla="*/ 162 h 890"/>
              <a:gd name="T68" fmla="*/ 5064 w 5616"/>
              <a:gd name="T69" fmla="*/ 266 h 890"/>
              <a:gd name="T70" fmla="*/ 5488 w 5616"/>
              <a:gd name="T71" fmla="*/ 258 h 890"/>
              <a:gd name="T72" fmla="*/ 5616 w 5616"/>
              <a:gd name="T73" fmla="*/ 282 h 890"/>
              <a:gd name="T74" fmla="*/ 5616 w 5616"/>
              <a:gd name="T75" fmla="*/ 842 h 890"/>
              <a:gd name="T76" fmla="*/ 2784 w 5616"/>
              <a:gd name="T77" fmla="*/ 890 h 890"/>
              <a:gd name="T78" fmla="*/ 0 w 5616"/>
              <a:gd name="T79" fmla="*/ 890 h 890"/>
              <a:gd name="T80" fmla="*/ 0 w 5616"/>
              <a:gd name="T81" fmla="*/ 466 h 8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16" h="890">
                <a:moveTo>
                  <a:pt x="0" y="466"/>
                </a:moveTo>
                <a:cubicBezTo>
                  <a:pt x="134" y="476"/>
                  <a:pt x="71" y="471"/>
                  <a:pt x="152" y="498"/>
                </a:cubicBezTo>
                <a:cubicBezTo>
                  <a:pt x="203" y="495"/>
                  <a:pt x="254" y="499"/>
                  <a:pt x="304" y="490"/>
                </a:cubicBezTo>
                <a:cubicBezTo>
                  <a:pt x="315" y="488"/>
                  <a:pt x="318" y="471"/>
                  <a:pt x="328" y="466"/>
                </a:cubicBezTo>
                <a:cubicBezTo>
                  <a:pt x="381" y="442"/>
                  <a:pt x="453" y="428"/>
                  <a:pt x="512" y="418"/>
                </a:cubicBezTo>
                <a:cubicBezTo>
                  <a:pt x="561" y="385"/>
                  <a:pt x="507" y="417"/>
                  <a:pt x="576" y="394"/>
                </a:cubicBezTo>
                <a:cubicBezTo>
                  <a:pt x="641" y="372"/>
                  <a:pt x="699" y="341"/>
                  <a:pt x="768" y="330"/>
                </a:cubicBezTo>
                <a:cubicBezTo>
                  <a:pt x="815" y="299"/>
                  <a:pt x="772" y="283"/>
                  <a:pt x="824" y="266"/>
                </a:cubicBezTo>
                <a:cubicBezTo>
                  <a:pt x="846" y="200"/>
                  <a:pt x="815" y="278"/>
                  <a:pt x="888" y="186"/>
                </a:cubicBezTo>
                <a:cubicBezTo>
                  <a:pt x="899" y="173"/>
                  <a:pt x="939" y="141"/>
                  <a:pt x="952" y="130"/>
                </a:cubicBezTo>
                <a:cubicBezTo>
                  <a:pt x="982" y="106"/>
                  <a:pt x="997" y="82"/>
                  <a:pt x="1032" y="66"/>
                </a:cubicBezTo>
                <a:cubicBezTo>
                  <a:pt x="1064" y="52"/>
                  <a:pt x="1168" y="10"/>
                  <a:pt x="1168" y="10"/>
                </a:cubicBezTo>
                <a:cubicBezTo>
                  <a:pt x="1208" y="3"/>
                  <a:pt x="1265" y="18"/>
                  <a:pt x="1328" y="42"/>
                </a:cubicBezTo>
                <a:cubicBezTo>
                  <a:pt x="1391" y="66"/>
                  <a:pt x="1455" y="150"/>
                  <a:pt x="1544" y="154"/>
                </a:cubicBezTo>
                <a:cubicBezTo>
                  <a:pt x="1653" y="133"/>
                  <a:pt x="1757" y="98"/>
                  <a:pt x="1864" y="66"/>
                </a:cubicBezTo>
                <a:cubicBezTo>
                  <a:pt x="1907" y="53"/>
                  <a:pt x="1944" y="41"/>
                  <a:pt x="1984" y="26"/>
                </a:cubicBezTo>
                <a:cubicBezTo>
                  <a:pt x="2053" y="0"/>
                  <a:pt x="2145" y="15"/>
                  <a:pt x="2216" y="10"/>
                </a:cubicBezTo>
                <a:cubicBezTo>
                  <a:pt x="2232" y="13"/>
                  <a:pt x="2249" y="12"/>
                  <a:pt x="2264" y="18"/>
                </a:cubicBezTo>
                <a:cubicBezTo>
                  <a:pt x="2297" y="32"/>
                  <a:pt x="2303" y="54"/>
                  <a:pt x="2336" y="58"/>
                </a:cubicBezTo>
                <a:cubicBezTo>
                  <a:pt x="2371" y="62"/>
                  <a:pt x="2405" y="63"/>
                  <a:pt x="2440" y="66"/>
                </a:cubicBezTo>
                <a:cubicBezTo>
                  <a:pt x="2505" y="88"/>
                  <a:pt x="2430" y="65"/>
                  <a:pt x="2576" y="82"/>
                </a:cubicBezTo>
                <a:cubicBezTo>
                  <a:pt x="2584" y="83"/>
                  <a:pt x="2592" y="86"/>
                  <a:pt x="2600" y="90"/>
                </a:cubicBezTo>
                <a:cubicBezTo>
                  <a:pt x="2609" y="94"/>
                  <a:pt x="2615" y="104"/>
                  <a:pt x="2624" y="106"/>
                </a:cubicBezTo>
                <a:cubicBezTo>
                  <a:pt x="2664" y="113"/>
                  <a:pt x="2704" y="111"/>
                  <a:pt x="2744" y="114"/>
                </a:cubicBezTo>
                <a:cubicBezTo>
                  <a:pt x="2784" y="154"/>
                  <a:pt x="2833" y="169"/>
                  <a:pt x="2888" y="178"/>
                </a:cubicBezTo>
                <a:cubicBezTo>
                  <a:pt x="2903" y="198"/>
                  <a:pt x="2912" y="223"/>
                  <a:pt x="2928" y="242"/>
                </a:cubicBezTo>
                <a:cubicBezTo>
                  <a:pt x="2962" y="283"/>
                  <a:pt x="3093" y="273"/>
                  <a:pt x="3112" y="274"/>
                </a:cubicBezTo>
                <a:cubicBezTo>
                  <a:pt x="3117" y="276"/>
                  <a:pt x="3157" y="298"/>
                  <a:pt x="3168" y="298"/>
                </a:cubicBezTo>
                <a:cubicBezTo>
                  <a:pt x="3222" y="296"/>
                  <a:pt x="3328" y="282"/>
                  <a:pt x="3328" y="282"/>
                </a:cubicBezTo>
                <a:cubicBezTo>
                  <a:pt x="3423" y="258"/>
                  <a:pt x="3487" y="222"/>
                  <a:pt x="3584" y="210"/>
                </a:cubicBezTo>
                <a:cubicBezTo>
                  <a:pt x="3641" y="191"/>
                  <a:pt x="3734" y="229"/>
                  <a:pt x="3792" y="210"/>
                </a:cubicBezTo>
                <a:cubicBezTo>
                  <a:pt x="3824" y="372"/>
                  <a:pt x="4094" y="208"/>
                  <a:pt x="4224" y="186"/>
                </a:cubicBezTo>
                <a:cubicBezTo>
                  <a:pt x="4348" y="139"/>
                  <a:pt x="4491" y="145"/>
                  <a:pt x="4624" y="130"/>
                </a:cubicBezTo>
                <a:cubicBezTo>
                  <a:pt x="4675" y="207"/>
                  <a:pt x="4814" y="165"/>
                  <a:pt x="4880" y="162"/>
                </a:cubicBezTo>
                <a:cubicBezTo>
                  <a:pt x="5045" y="180"/>
                  <a:pt x="5025" y="148"/>
                  <a:pt x="5064" y="266"/>
                </a:cubicBezTo>
                <a:cubicBezTo>
                  <a:pt x="5212" y="259"/>
                  <a:pt x="5341" y="251"/>
                  <a:pt x="5488" y="258"/>
                </a:cubicBezTo>
                <a:cubicBezTo>
                  <a:pt x="5525" y="313"/>
                  <a:pt x="5494" y="282"/>
                  <a:pt x="5616" y="282"/>
                </a:cubicBezTo>
                <a:lnTo>
                  <a:pt x="5616" y="842"/>
                </a:lnTo>
                <a:lnTo>
                  <a:pt x="2784" y="890"/>
                </a:lnTo>
                <a:lnTo>
                  <a:pt x="0" y="890"/>
                </a:lnTo>
                <a:lnTo>
                  <a:pt x="0" y="466"/>
                </a:lnTo>
                <a:close/>
              </a:path>
            </a:pathLst>
          </a:custGeom>
          <a:solidFill>
            <a:srgbClr val="FFCC00"/>
          </a:solidFill>
          <a:ln w="34925" cap="flat" cmpd="sng">
            <a:solidFill>
              <a:srgbClr val="FFCC00"/>
            </a:solidFill>
            <a:prstDash val="solid"/>
            <a:round/>
            <a:headEnd type="none" w="med" len="med"/>
            <a:tailEnd type="none" w="med" len="med"/>
          </a:ln>
        </p:spPr>
        <p:txBody>
          <a:bodyPr/>
          <a:lstStyle/>
          <a:p>
            <a:endParaRPr lang="en-US"/>
          </a:p>
        </p:txBody>
      </p:sp>
      <p:sp>
        <p:nvSpPr>
          <p:cNvPr id="18441" name="Freeform 43"/>
          <p:cNvSpPr>
            <a:spLocks/>
          </p:cNvSpPr>
          <p:nvPr/>
        </p:nvSpPr>
        <p:spPr bwMode="auto">
          <a:xfrm>
            <a:off x="381000" y="5562600"/>
            <a:ext cx="8472488" cy="488950"/>
          </a:xfrm>
          <a:custGeom>
            <a:avLst/>
            <a:gdLst>
              <a:gd name="T0" fmla="*/ 0 w 5624"/>
              <a:gd name="T1" fmla="*/ 76 h 436"/>
              <a:gd name="T2" fmla="*/ 24 w 5624"/>
              <a:gd name="T3" fmla="*/ 92 h 436"/>
              <a:gd name="T4" fmla="*/ 72 w 5624"/>
              <a:gd name="T5" fmla="*/ 108 h 436"/>
              <a:gd name="T6" fmla="*/ 424 w 5624"/>
              <a:gd name="T7" fmla="*/ 92 h 436"/>
              <a:gd name="T8" fmla="*/ 600 w 5624"/>
              <a:gd name="T9" fmla="*/ 140 h 436"/>
              <a:gd name="T10" fmla="*/ 888 w 5624"/>
              <a:gd name="T11" fmla="*/ 108 h 436"/>
              <a:gd name="T12" fmla="*/ 1304 w 5624"/>
              <a:gd name="T13" fmla="*/ 100 h 436"/>
              <a:gd name="T14" fmla="*/ 1648 w 5624"/>
              <a:gd name="T15" fmla="*/ 108 h 436"/>
              <a:gd name="T16" fmla="*/ 1832 w 5624"/>
              <a:gd name="T17" fmla="*/ 140 h 436"/>
              <a:gd name="T18" fmla="*/ 1968 w 5624"/>
              <a:gd name="T19" fmla="*/ 108 h 436"/>
              <a:gd name="T20" fmla="*/ 2216 w 5624"/>
              <a:gd name="T21" fmla="*/ 92 h 436"/>
              <a:gd name="T22" fmla="*/ 2288 w 5624"/>
              <a:gd name="T23" fmla="*/ 76 h 436"/>
              <a:gd name="T24" fmla="*/ 2672 w 5624"/>
              <a:gd name="T25" fmla="*/ 76 h 436"/>
              <a:gd name="T26" fmla="*/ 2872 w 5624"/>
              <a:gd name="T27" fmla="*/ 52 h 436"/>
              <a:gd name="T28" fmla="*/ 3384 w 5624"/>
              <a:gd name="T29" fmla="*/ 84 h 436"/>
              <a:gd name="T30" fmla="*/ 3408 w 5624"/>
              <a:gd name="T31" fmla="*/ 92 h 436"/>
              <a:gd name="T32" fmla="*/ 3552 w 5624"/>
              <a:gd name="T33" fmla="*/ 100 h 436"/>
              <a:gd name="T34" fmla="*/ 3712 w 5624"/>
              <a:gd name="T35" fmla="*/ 76 h 436"/>
              <a:gd name="T36" fmla="*/ 3808 w 5624"/>
              <a:gd name="T37" fmla="*/ 28 h 436"/>
              <a:gd name="T38" fmla="*/ 3952 w 5624"/>
              <a:gd name="T39" fmla="*/ 12 h 436"/>
              <a:gd name="T40" fmla="*/ 4088 w 5624"/>
              <a:gd name="T41" fmla="*/ 20 h 436"/>
              <a:gd name="T42" fmla="*/ 4136 w 5624"/>
              <a:gd name="T43" fmla="*/ 52 h 436"/>
              <a:gd name="T44" fmla="*/ 4312 w 5624"/>
              <a:gd name="T45" fmla="*/ 76 h 436"/>
              <a:gd name="T46" fmla="*/ 4520 w 5624"/>
              <a:gd name="T47" fmla="*/ 92 h 436"/>
              <a:gd name="T48" fmla="*/ 4904 w 5624"/>
              <a:gd name="T49" fmla="*/ 108 h 436"/>
              <a:gd name="T50" fmla="*/ 5072 w 5624"/>
              <a:gd name="T51" fmla="*/ 68 h 436"/>
              <a:gd name="T52" fmla="*/ 5128 w 5624"/>
              <a:gd name="T53" fmla="*/ 36 h 436"/>
              <a:gd name="T54" fmla="*/ 5200 w 5624"/>
              <a:gd name="T55" fmla="*/ 44 h 436"/>
              <a:gd name="T56" fmla="*/ 5328 w 5624"/>
              <a:gd name="T57" fmla="*/ 36 h 436"/>
              <a:gd name="T58" fmla="*/ 5528 w 5624"/>
              <a:gd name="T59" fmla="*/ 68 h 436"/>
              <a:gd name="T60" fmla="*/ 5616 w 5624"/>
              <a:gd name="T61" fmla="*/ 60 h 436"/>
              <a:gd name="T62" fmla="*/ 5624 w 5624"/>
              <a:gd name="T63" fmla="*/ 436 h 436"/>
              <a:gd name="T64" fmla="*/ 8 w 5624"/>
              <a:gd name="T65" fmla="*/ 436 h 436"/>
              <a:gd name="T66" fmla="*/ 0 w 5624"/>
              <a:gd name="T67" fmla="*/ 76 h 4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24" h="436">
                <a:moveTo>
                  <a:pt x="0" y="76"/>
                </a:moveTo>
                <a:cubicBezTo>
                  <a:pt x="8" y="81"/>
                  <a:pt x="15" y="88"/>
                  <a:pt x="24" y="92"/>
                </a:cubicBezTo>
                <a:cubicBezTo>
                  <a:pt x="39" y="99"/>
                  <a:pt x="72" y="108"/>
                  <a:pt x="72" y="108"/>
                </a:cubicBezTo>
                <a:cubicBezTo>
                  <a:pt x="204" y="102"/>
                  <a:pt x="297" y="84"/>
                  <a:pt x="424" y="92"/>
                </a:cubicBezTo>
                <a:cubicBezTo>
                  <a:pt x="485" y="102"/>
                  <a:pt x="541" y="125"/>
                  <a:pt x="600" y="140"/>
                </a:cubicBezTo>
                <a:cubicBezTo>
                  <a:pt x="697" y="132"/>
                  <a:pt x="791" y="116"/>
                  <a:pt x="888" y="108"/>
                </a:cubicBezTo>
                <a:cubicBezTo>
                  <a:pt x="1035" y="113"/>
                  <a:pt x="1160" y="114"/>
                  <a:pt x="1304" y="100"/>
                </a:cubicBezTo>
                <a:cubicBezTo>
                  <a:pt x="1419" y="103"/>
                  <a:pt x="1648" y="108"/>
                  <a:pt x="1648" y="108"/>
                </a:cubicBezTo>
                <a:cubicBezTo>
                  <a:pt x="1710" y="118"/>
                  <a:pt x="1770" y="130"/>
                  <a:pt x="1832" y="140"/>
                </a:cubicBezTo>
                <a:cubicBezTo>
                  <a:pt x="1887" y="133"/>
                  <a:pt x="1915" y="114"/>
                  <a:pt x="1968" y="108"/>
                </a:cubicBezTo>
                <a:cubicBezTo>
                  <a:pt x="2045" y="99"/>
                  <a:pt x="2142" y="96"/>
                  <a:pt x="2216" y="92"/>
                </a:cubicBezTo>
                <a:cubicBezTo>
                  <a:pt x="2245" y="73"/>
                  <a:pt x="2255" y="65"/>
                  <a:pt x="2288" y="76"/>
                </a:cubicBezTo>
                <a:cubicBezTo>
                  <a:pt x="2429" y="64"/>
                  <a:pt x="2533" y="59"/>
                  <a:pt x="2672" y="76"/>
                </a:cubicBezTo>
                <a:cubicBezTo>
                  <a:pt x="2742" y="66"/>
                  <a:pt x="2799" y="57"/>
                  <a:pt x="2872" y="52"/>
                </a:cubicBezTo>
                <a:cubicBezTo>
                  <a:pt x="3046" y="64"/>
                  <a:pt x="3205" y="79"/>
                  <a:pt x="3384" y="84"/>
                </a:cubicBezTo>
                <a:cubicBezTo>
                  <a:pt x="3392" y="87"/>
                  <a:pt x="3408" y="92"/>
                  <a:pt x="3408" y="92"/>
                </a:cubicBezTo>
                <a:cubicBezTo>
                  <a:pt x="3465" y="111"/>
                  <a:pt x="3483" y="106"/>
                  <a:pt x="3552" y="100"/>
                </a:cubicBezTo>
                <a:cubicBezTo>
                  <a:pt x="3604" y="87"/>
                  <a:pt x="3660" y="91"/>
                  <a:pt x="3712" y="76"/>
                </a:cubicBezTo>
                <a:cubicBezTo>
                  <a:pt x="3746" y="66"/>
                  <a:pt x="3774" y="39"/>
                  <a:pt x="3808" y="28"/>
                </a:cubicBezTo>
                <a:cubicBezTo>
                  <a:pt x="3854" y="13"/>
                  <a:pt x="3904" y="18"/>
                  <a:pt x="3952" y="12"/>
                </a:cubicBezTo>
                <a:cubicBezTo>
                  <a:pt x="3997" y="15"/>
                  <a:pt x="4088" y="20"/>
                  <a:pt x="4088" y="20"/>
                </a:cubicBezTo>
                <a:lnTo>
                  <a:pt x="4136" y="52"/>
                </a:lnTo>
                <a:cubicBezTo>
                  <a:pt x="4222" y="58"/>
                  <a:pt x="4244" y="59"/>
                  <a:pt x="4312" y="76"/>
                </a:cubicBezTo>
                <a:cubicBezTo>
                  <a:pt x="4373" y="117"/>
                  <a:pt x="4451" y="96"/>
                  <a:pt x="4520" y="92"/>
                </a:cubicBezTo>
                <a:cubicBezTo>
                  <a:pt x="4646" y="71"/>
                  <a:pt x="4794" y="35"/>
                  <a:pt x="4904" y="108"/>
                </a:cubicBezTo>
                <a:cubicBezTo>
                  <a:pt x="4965" y="103"/>
                  <a:pt x="5028" y="112"/>
                  <a:pt x="5072" y="68"/>
                </a:cubicBezTo>
                <a:cubicBezTo>
                  <a:pt x="5095" y="0"/>
                  <a:pt x="5094" y="87"/>
                  <a:pt x="5128" y="36"/>
                </a:cubicBezTo>
                <a:cubicBezTo>
                  <a:pt x="5149" y="141"/>
                  <a:pt x="5124" y="51"/>
                  <a:pt x="5200" y="44"/>
                </a:cubicBezTo>
                <a:cubicBezTo>
                  <a:pt x="5243" y="40"/>
                  <a:pt x="5285" y="39"/>
                  <a:pt x="5328" y="36"/>
                </a:cubicBezTo>
                <a:cubicBezTo>
                  <a:pt x="5408" y="41"/>
                  <a:pt x="5457" y="50"/>
                  <a:pt x="5528" y="68"/>
                </a:cubicBezTo>
                <a:cubicBezTo>
                  <a:pt x="5584" y="57"/>
                  <a:pt x="5554" y="60"/>
                  <a:pt x="5616" y="60"/>
                </a:cubicBezTo>
                <a:lnTo>
                  <a:pt x="5624" y="436"/>
                </a:lnTo>
                <a:lnTo>
                  <a:pt x="8" y="436"/>
                </a:lnTo>
                <a:lnTo>
                  <a:pt x="0" y="76"/>
                </a:lnTo>
                <a:close/>
              </a:path>
            </a:pathLst>
          </a:custGeom>
          <a:solidFill>
            <a:srgbClr val="666633"/>
          </a:solidFill>
          <a:ln w="34925" cap="flat" cmpd="sng">
            <a:solidFill>
              <a:srgbClr val="666633"/>
            </a:solidFill>
            <a:prstDash val="solid"/>
            <a:round/>
            <a:headEnd type="none" w="med" len="med"/>
            <a:tailEnd type="none" w="med" len="med"/>
          </a:ln>
        </p:spPr>
        <p:txBody>
          <a:bodyPr/>
          <a:lstStyle/>
          <a:p>
            <a:endParaRPr lang="en-US"/>
          </a:p>
        </p:txBody>
      </p:sp>
      <p:sp>
        <p:nvSpPr>
          <p:cNvPr id="18442" name="Freeform 44"/>
          <p:cNvSpPr>
            <a:spLocks/>
          </p:cNvSpPr>
          <p:nvPr/>
        </p:nvSpPr>
        <p:spPr bwMode="auto">
          <a:xfrm>
            <a:off x="3886200" y="3810000"/>
            <a:ext cx="3284538" cy="762000"/>
          </a:xfrm>
          <a:custGeom>
            <a:avLst/>
            <a:gdLst>
              <a:gd name="T0" fmla="*/ 0 w 2016"/>
              <a:gd name="T1" fmla="*/ 624 h 624"/>
              <a:gd name="T2" fmla="*/ 1008 w 2016"/>
              <a:gd name="T3" fmla="*/ 0 h 624"/>
              <a:gd name="T4" fmla="*/ 1152 w 2016"/>
              <a:gd name="T5" fmla="*/ 0 h 624"/>
              <a:gd name="T6" fmla="*/ 2016 w 2016"/>
              <a:gd name="T7" fmla="*/ 624 h 624"/>
              <a:gd name="T8" fmla="*/ 0 w 2016"/>
              <a:gd name="T9" fmla="*/ 624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6" h="624">
                <a:moveTo>
                  <a:pt x="0" y="624"/>
                </a:moveTo>
                <a:lnTo>
                  <a:pt x="1008" y="0"/>
                </a:lnTo>
                <a:lnTo>
                  <a:pt x="1152" y="0"/>
                </a:lnTo>
                <a:lnTo>
                  <a:pt x="2016" y="624"/>
                </a:lnTo>
                <a:lnTo>
                  <a:pt x="0" y="624"/>
                </a:lnTo>
                <a:close/>
              </a:path>
            </a:pathLst>
          </a:custGeom>
          <a:solidFill>
            <a:srgbClr val="996633"/>
          </a:solidFill>
          <a:ln>
            <a:noFill/>
          </a:ln>
          <a:extLst>
            <a:ext uri="{91240B29-F687-4F45-9708-019B960494DF}">
              <a14:hiddenLine xmlns:a14="http://schemas.microsoft.com/office/drawing/2010/main" w="34925" cap="flat" cmpd="sng">
                <a:solidFill>
                  <a:srgbClr val="000000"/>
                </a:solidFill>
                <a:prstDash val="solid"/>
                <a:round/>
                <a:headEnd type="none" w="med" len="med"/>
                <a:tailEnd type="none" w="med" len="med"/>
              </a14:hiddenLine>
            </a:ext>
          </a:extLst>
        </p:spPr>
        <p:txBody>
          <a:bodyPr/>
          <a:lstStyle/>
          <a:p>
            <a:endParaRPr lang="en-US"/>
          </a:p>
        </p:txBody>
      </p:sp>
      <p:sp>
        <p:nvSpPr>
          <p:cNvPr id="18443" name="Text Box 45"/>
          <p:cNvSpPr txBox="1">
            <a:spLocks noChangeArrowheads="1"/>
          </p:cNvSpPr>
          <p:nvPr/>
        </p:nvSpPr>
        <p:spPr bwMode="auto">
          <a:xfrm>
            <a:off x="6858000" y="346075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LANDSIDE</a:t>
            </a:r>
          </a:p>
        </p:txBody>
      </p:sp>
      <p:sp>
        <p:nvSpPr>
          <p:cNvPr id="18444" name="Text Box 46"/>
          <p:cNvSpPr txBox="1">
            <a:spLocks noChangeArrowheads="1"/>
          </p:cNvSpPr>
          <p:nvPr/>
        </p:nvSpPr>
        <p:spPr bwMode="auto">
          <a:xfrm>
            <a:off x="457200" y="3765550"/>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RIVERSIDE</a:t>
            </a:r>
          </a:p>
        </p:txBody>
      </p:sp>
      <p:sp>
        <p:nvSpPr>
          <p:cNvPr id="18445" name="Line 47"/>
          <p:cNvSpPr>
            <a:spLocks noChangeShapeType="1"/>
          </p:cNvSpPr>
          <p:nvPr/>
        </p:nvSpPr>
        <p:spPr bwMode="auto">
          <a:xfrm>
            <a:off x="2590800" y="4038600"/>
            <a:ext cx="6248400" cy="304800"/>
          </a:xfrm>
          <a:prstGeom prst="line">
            <a:avLst/>
          </a:prstGeom>
          <a:noFill/>
          <a:ln w="34925">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Text Box 48"/>
          <p:cNvSpPr txBox="1">
            <a:spLocks noChangeArrowheads="1"/>
          </p:cNvSpPr>
          <p:nvPr/>
        </p:nvSpPr>
        <p:spPr bwMode="auto">
          <a:xfrm rot="207133">
            <a:off x="6858000" y="3962400"/>
            <a:ext cx="156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Without Well</a:t>
            </a:r>
          </a:p>
        </p:txBody>
      </p:sp>
      <p:sp>
        <p:nvSpPr>
          <p:cNvPr id="18447" name="Text Box 49"/>
          <p:cNvSpPr txBox="1">
            <a:spLocks noChangeArrowheads="1"/>
          </p:cNvSpPr>
          <p:nvPr/>
        </p:nvSpPr>
        <p:spPr bwMode="auto">
          <a:xfrm>
            <a:off x="3276600" y="5715000"/>
            <a:ext cx="220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Tertiary Formation</a:t>
            </a:r>
          </a:p>
        </p:txBody>
      </p:sp>
      <p:sp>
        <p:nvSpPr>
          <p:cNvPr id="18448" name="Text Box 50"/>
          <p:cNvSpPr txBox="1">
            <a:spLocks noChangeArrowheads="1"/>
          </p:cNvSpPr>
          <p:nvPr/>
        </p:nvSpPr>
        <p:spPr bwMode="auto">
          <a:xfrm>
            <a:off x="3441700" y="521335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Sand</a:t>
            </a:r>
          </a:p>
        </p:txBody>
      </p:sp>
      <p:sp>
        <p:nvSpPr>
          <p:cNvPr id="18449" name="Text Box 51"/>
          <p:cNvSpPr txBox="1">
            <a:spLocks noChangeArrowheads="1"/>
          </p:cNvSpPr>
          <p:nvPr/>
        </p:nvSpPr>
        <p:spPr bwMode="auto">
          <a:xfrm>
            <a:off x="4356100" y="45275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Clay</a:t>
            </a:r>
          </a:p>
        </p:txBody>
      </p:sp>
      <p:sp>
        <p:nvSpPr>
          <p:cNvPr id="18450" name="Line 54"/>
          <p:cNvSpPr>
            <a:spLocks noChangeShapeType="1"/>
          </p:cNvSpPr>
          <p:nvPr/>
        </p:nvSpPr>
        <p:spPr bwMode="auto">
          <a:xfrm>
            <a:off x="774700" y="5172075"/>
            <a:ext cx="411163" cy="1619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1" name="Line 55"/>
          <p:cNvSpPr>
            <a:spLocks noChangeShapeType="1"/>
          </p:cNvSpPr>
          <p:nvPr/>
        </p:nvSpPr>
        <p:spPr bwMode="auto">
          <a:xfrm rot="-1111452">
            <a:off x="1392238" y="4930775"/>
            <a:ext cx="406400" cy="16668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2" name="Line 56"/>
          <p:cNvSpPr>
            <a:spLocks noChangeShapeType="1"/>
          </p:cNvSpPr>
          <p:nvPr/>
        </p:nvSpPr>
        <p:spPr bwMode="auto">
          <a:xfrm rot="-1337836">
            <a:off x="1470025" y="5384800"/>
            <a:ext cx="406400" cy="1682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3" name="Line 57"/>
          <p:cNvSpPr>
            <a:spLocks noChangeShapeType="1"/>
          </p:cNvSpPr>
          <p:nvPr/>
        </p:nvSpPr>
        <p:spPr bwMode="auto">
          <a:xfrm rot="-1237327">
            <a:off x="2230438" y="5233988"/>
            <a:ext cx="406400" cy="1682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4" name="Line 58"/>
          <p:cNvSpPr>
            <a:spLocks noChangeShapeType="1"/>
          </p:cNvSpPr>
          <p:nvPr/>
        </p:nvSpPr>
        <p:spPr bwMode="auto">
          <a:xfrm rot="-1237327">
            <a:off x="2916238" y="5005388"/>
            <a:ext cx="406400" cy="1682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5" name="Line 59"/>
          <p:cNvSpPr>
            <a:spLocks noChangeShapeType="1"/>
          </p:cNvSpPr>
          <p:nvPr/>
        </p:nvSpPr>
        <p:spPr bwMode="auto">
          <a:xfrm rot="-1237327">
            <a:off x="2840038" y="5386388"/>
            <a:ext cx="406400" cy="1682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6" name="Line 60"/>
          <p:cNvSpPr>
            <a:spLocks noChangeShapeType="1"/>
          </p:cNvSpPr>
          <p:nvPr/>
        </p:nvSpPr>
        <p:spPr bwMode="auto">
          <a:xfrm rot="-1237327">
            <a:off x="4059238" y="5005388"/>
            <a:ext cx="406400" cy="1682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7" name="Line 61"/>
          <p:cNvSpPr>
            <a:spLocks noChangeShapeType="1"/>
          </p:cNvSpPr>
          <p:nvPr/>
        </p:nvSpPr>
        <p:spPr bwMode="auto">
          <a:xfrm rot="3312320">
            <a:off x="2750344" y="4599781"/>
            <a:ext cx="292100" cy="23653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8" name="Line 62"/>
          <p:cNvSpPr>
            <a:spLocks noChangeShapeType="1"/>
          </p:cNvSpPr>
          <p:nvPr/>
        </p:nvSpPr>
        <p:spPr bwMode="auto">
          <a:xfrm rot="-1237327">
            <a:off x="2230438" y="4776788"/>
            <a:ext cx="406400" cy="1682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9" name="Line 63"/>
          <p:cNvSpPr>
            <a:spLocks noChangeShapeType="1"/>
          </p:cNvSpPr>
          <p:nvPr/>
        </p:nvSpPr>
        <p:spPr bwMode="auto">
          <a:xfrm rot="-1699997">
            <a:off x="4900613" y="5380038"/>
            <a:ext cx="403225" cy="17145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0" name="Line 64"/>
          <p:cNvSpPr>
            <a:spLocks noChangeShapeType="1"/>
          </p:cNvSpPr>
          <p:nvPr/>
        </p:nvSpPr>
        <p:spPr bwMode="auto">
          <a:xfrm rot="-2372921">
            <a:off x="5664200" y="5065713"/>
            <a:ext cx="400050" cy="179387"/>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1" name="Line 65"/>
          <p:cNvSpPr>
            <a:spLocks noChangeShapeType="1"/>
          </p:cNvSpPr>
          <p:nvPr/>
        </p:nvSpPr>
        <p:spPr bwMode="auto">
          <a:xfrm rot="-5025938">
            <a:off x="6392862" y="4768851"/>
            <a:ext cx="271463" cy="246062"/>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2" name="Line 66"/>
          <p:cNvSpPr>
            <a:spLocks noChangeShapeType="1"/>
          </p:cNvSpPr>
          <p:nvPr/>
        </p:nvSpPr>
        <p:spPr bwMode="auto">
          <a:xfrm rot="-4726286">
            <a:off x="6996907" y="4922043"/>
            <a:ext cx="273050" cy="246063"/>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3" name="Line 67"/>
          <p:cNvSpPr>
            <a:spLocks noChangeShapeType="1"/>
          </p:cNvSpPr>
          <p:nvPr/>
        </p:nvSpPr>
        <p:spPr bwMode="auto">
          <a:xfrm rot="-5249232">
            <a:off x="7056437" y="5213351"/>
            <a:ext cx="271463" cy="246062"/>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4" name="Line 68"/>
          <p:cNvSpPr>
            <a:spLocks noChangeShapeType="1"/>
          </p:cNvSpPr>
          <p:nvPr/>
        </p:nvSpPr>
        <p:spPr bwMode="auto">
          <a:xfrm rot="-2372921">
            <a:off x="8229600" y="5105400"/>
            <a:ext cx="457200" cy="3810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5" name="Line 69"/>
          <p:cNvSpPr>
            <a:spLocks noChangeShapeType="1"/>
          </p:cNvSpPr>
          <p:nvPr/>
        </p:nvSpPr>
        <p:spPr bwMode="auto">
          <a:xfrm rot="-3101264">
            <a:off x="6358731" y="5209382"/>
            <a:ext cx="293687" cy="24765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6" name="Rectangle 70"/>
          <p:cNvSpPr>
            <a:spLocks noChangeArrowheads="1"/>
          </p:cNvSpPr>
          <p:nvPr/>
        </p:nvSpPr>
        <p:spPr bwMode="auto">
          <a:xfrm>
            <a:off x="7315200" y="4572000"/>
            <a:ext cx="80963" cy="771525"/>
          </a:xfrm>
          <a:prstGeom prst="rect">
            <a:avLst/>
          </a:prstGeom>
          <a:solidFill>
            <a:srgbClr val="808080"/>
          </a:solidFill>
          <a:ln w="34925">
            <a:solidFill>
              <a:srgbClr val="004E47"/>
            </a:solidFill>
            <a:prstDash val="sysDot"/>
            <a:miter lim="800000"/>
            <a:headEnd/>
            <a:tailEnd/>
          </a:ln>
        </p:spPr>
        <p:txBody>
          <a:bodyPr wrap="none" anchor="ctr"/>
          <a:lstStyle/>
          <a:p>
            <a:endParaRPr lang="en-US"/>
          </a:p>
        </p:txBody>
      </p:sp>
      <p:sp>
        <p:nvSpPr>
          <p:cNvPr id="18467" name="Text Box 72"/>
          <p:cNvSpPr txBox="1">
            <a:spLocks noChangeArrowheads="1"/>
          </p:cNvSpPr>
          <p:nvPr/>
        </p:nvSpPr>
        <p:spPr bwMode="auto">
          <a:xfrm rot="630832">
            <a:off x="7772400" y="4572000"/>
            <a:ext cx="1554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With Well</a:t>
            </a:r>
          </a:p>
        </p:txBody>
      </p:sp>
      <p:sp>
        <p:nvSpPr>
          <p:cNvPr id="18468" name="Line 73"/>
          <p:cNvSpPr>
            <a:spLocks noChangeShapeType="1"/>
          </p:cNvSpPr>
          <p:nvPr/>
        </p:nvSpPr>
        <p:spPr bwMode="auto">
          <a:xfrm rot="-10725426">
            <a:off x="7413625" y="5183188"/>
            <a:ext cx="411163" cy="1619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9" name="Line 74"/>
          <p:cNvSpPr>
            <a:spLocks noChangeShapeType="1"/>
          </p:cNvSpPr>
          <p:nvPr/>
        </p:nvSpPr>
        <p:spPr bwMode="auto">
          <a:xfrm rot="-10725426">
            <a:off x="7413625" y="4929188"/>
            <a:ext cx="411163" cy="1619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0" name="Line 76"/>
          <p:cNvSpPr>
            <a:spLocks noChangeShapeType="1"/>
          </p:cNvSpPr>
          <p:nvPr/>
        </p:nvSpPr>
        <p:spPr bwMode="auto">
          <a:xfrm>
            <a:off x="7086600" y="4419600"/>
            <a:ext cx="228600" cy="152400"/>
          </a:xfrm>
          <a:prstGeom prst="line">
            <a:avLst/>
          </a:prstGeom>
          <a:noFill/>
          <a:ln w="3492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Line 77"/>
          <p:cNvSpPr>
            <a:spLocks noChangeShapeType="1"/>
          </p:cNvSpPr>
          <p:nvPr/>
        </p:nvSpPr>
        <p:spPr bwMode="auto">
          <a:xfrm flipH="1">
            <a:off x="7391400" y="4419600"/>
            <a:ext cx="228600" cy="152400"/>
          </a:xfrm>
          <a:prstGeom prst="line">
            <a:avLst/>
          </a:prstGeom>
          <a:noFill/>
          <a:ln w="3492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472" name="Line 78"/>
          <p:cNvSpPr>
            <a:spLocks noChangeShapeType="1"/>
          </p:cNvSpPr>
          <p:nvPr/>
        </p:nvSpPr>
        <p:spPr bwMode="auto">
          <a:xfrm flipV="1">
            <a:off x="7620000" y="4419600"/>
            <a:ext cx="1219200" cy="0"/>
          </a:xfrm>
          <a:prstGeom prst="line">
            <a:avLst/>
          </a:prstGeom>
          <a:noFill/>
          <a:ln w="3492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473" name="Line 79"/>
          <p:cNvSpPr>
            <a:spLocks noChangeShapeType="1"/>
          </p:cNvSpPr>
          <p:nvPr/>
        </p:nvSpPr>
        <p:spPr bwMode="auto">
          <a:xfrm>
            <a:off x="6019800" y="4191000"/>
            <a:ext cx="1066800" cy="228600"/>
          </a:xfrm>
          <a:prstGeom prst="line">
            <a:avLst/>
          </a:prstGeom>
          <a:noFill/>
          <a:ln w="3492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474" name="Text Box 81"/>
          <p:cNvSpPr txBox="1">
            <a:spLocks noChangeArrowheads="1"/>
          </p:cNvSpPr>
          <p:nvPr/>
        </p:nvSpPr>
        <p:spPr bwMode="auto">
          <a:xfrm>
            <a:off x="228600" y="1143000"/>
            <a:ext cx="871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sz="2000"/>
          </a:p>
        </p:txBody>
      </p:sp>
    </p:spTree>
    <p:extLst>
      <p:ext uri="{BB962C8B-B14F-4D97-AF65-F5344CB8AC3E}">
        <p14:creationId xmlns:p14="http://schemas.microsoft.com/office/powerpoint/2010/main" val="12825038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94" grpId="0"/>
      <p:bldP spid="16899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304427" y="5943384"/>
            <a:ext cx="8535147" cy="686233"/>
          </a:xfrm>
          <a:prstGeom prst="rect">
            <a:avLst/>
          </a:prstGeom>
          <a:noFill/>
          <a:ln w="38100">
            <a:solidFill>
              <a:schemeClr val="tx1"/>
            </a:solidFill>
            <a:miter lim="800000"/>
            <a:headEnd/>
            <a:tailEnd/>
          </a:ln>
        </p:spPr>
        <p:txBody>
          <a:bodyPr wrap="none" lIns="57150" tIns="28575" rIns="57150" bIns="28575" anchor="ctr"/>
          <a:lstStyle/>
          <a:p>
            <a:endParaRPr lang="en-US"/>
          </a:p>
        </p:txBody>
      </p:sp>
      <p:pic>
        <p:nvPicPr>
          <p:cNvPr id="3076" name="Picture 12" descr="C:\My Documents\AMECLogo.BMP"/>
          <p:cNvPicPr>
            <a:picLocks noChangeAspect="1" noChangeArrowheads="1"/>
          </p:cNvPicPr>
          <p:nvPr/>
        </p:nvPicPr>
        <p:blipFill>
          <a:blip r:embed="rId2" cstate="print"/>
          <a:srcRect/>
          <a:stretch>
            <a:fillRect/>
          </a:stretch>
        </p:blipFill>
        <p:spPr bwMode="auto">
          <a:xfrm>
            <a:off x="7171765" y="6026727"/>
            <a:ext cx="1422214" cy="532534"/>
          </a:xfrm>
          <a:prstGeom prst="rect">
            <a:avLst/>
          </a:prstGeom>
          <a:noFill/>
          <a:ln w="9525">
            <a:noFill/>
            <a:miter lim="800000"/>
            <a:headEnd/>
            <a:tailEnd/>
          </a:ln>
        </p:spPr>
      </p:pic>
      <p:sp>
        <p:nvSpPr>
          <p:cNvPr id="3077" name="Text Box 15"/>
          <p:cNvSpPr txBox="1">
            <a:spLocks noChangeArrowheads="1"/>
          </p:cNvSpPr>
          <p:nvPr/>
        </p:nvSpPr>
        <p:spPr bwMode="auto">
          <a:xfrm>
            <a:off x="537882" y="5974773"/>
            <a:ext cx="1479892" cy="584775"/>
          </a:xfrm>
          <a:prstGeom prst="rect">
            <a:avLst/>
          </a:prstGeom>
          <a:noFill/>
          <a:ln w="9525">
            <a:noFill/>
            <a:miter lim="800000"/>
            <a:headEnd/>
            <a:tailEnd/>
          </a:ln>
        </p:spPr>
        <p:txBody>
          <a:bodyPr wrap="none" lIns="91440" tIns="45720" rIns="91440" bIns="45720">
            <a:spAutoFit/>
          </a:bodyPr>
          <a:lstStyle/>
          <a:p>
            <a:pPr defTabSz="914797"/>
            <a:r>
              <a:rPr lang="en-US" sz="800" dirty="0">
                <a:latin typeface="Arial" charset="0"/>
              </a:rPr>
              <a:t>Scale: None</a:t>
            </a:r>
          </a:p>
          <a:p>
            <a:pPr defTabSz="914797"/>
            <a:r>
              <a:rPr lang="en-US" sz="800" dirty="0">
                <a:latin typeface="Arial" charset="0"/>
              </a:rPr>
              <a:t>Drawn by: </a:t>
            </a:r>
            <a:r>
              <a:rPr lang="en-US" sz="800" dirty="0" smtClean="0">
                <a:latin typeface="Arial" charset="0"/>
              </a:rPr>
              <a:t>LS </a:t>
            </a:r>
            <a:endParaRPr lang="en-US" sz="800" dirty="0">
              <a:latin typeface="Arial" charset="0"/>
            </a:endParaRPr>
          </a:p>
          <a:p>
            <a:pPr defTabSz="914797"/>
            <a:r>
              <a:rPr lang="en-US" sz="800" dirty="0">
                <a:latin typeface="Arial" charset="0"/>
              </a:rPr>
              <a:t>Date: March 16, 2011</a:t>
            </a:r>
          </a:p>
          <a:p>
            <a:pPr defTabSz="914797"/>
            <a:r>
              <a:rPr lang="en-US" sz="800" dirty="0">
                <a:latin typeface="Arial" charset="0"/>
              </a:rPr>
              <a:t>AMEC File No. 5-6317-0001</a:t>
            </a:r>
          </a:p>
        </p:txBody>
      </p:sp>
      <p:sp>
        <p:nvSpPr>
          <p:cNvPr id="3078" name="Text Box 19"/>
          <p:cNvSpPr txBox="1">
            <a:spLocks noChangeArrowheads="1"/>
          </p:cNvSpPr>
          <p:nvPr/>
        </p:nvSpPr>
        <p:spPr bwMode="auto">
          <a:xfrm>
            <a:off x="3280091" y="6026727"/>
            <a:ext cx="2685607" cy="492443"/>
          </a:xfrm>
          <a:prstGeom prst="rect">
            <a:avLst/>
          </a:prstGeom>
          <a:noFill/>
          <a:ln w="9525">
            <a:noFill/>
            <a:miter lim="800000"/>
            <a:headEnd/>
            <a:tailEnd/>
          </a:ln>
        </p:spPr>
        <p:txBody>
          <a:bodyPr wrap="none" lIns="91440" tIns="45720" rIns="91440" bIns="45720">
            <a:spAutoFit/>
          </a:bodyPr>
          <a:lstStyle/>
          <a:p>
            <a:pPr algn="ctr" defTabSz="914797"/>
            <a:r>
              <a:rPr lang="en-US" sz="1300" b="1" dirty="0" smtClean="0">
                <a:latin typeface="Arial" charset="0"/>
              </a:rPr>
              <a:t>WOOD RIVER</a:t>
            </a:r>
            <a:endParaRPr lang="en-US" sz="1300" b="1" dirty="0">
              <a:latin typeface="Arial" charset="0"/>
            </a:endParaRPr>
          </a:p>
          <a:p>
            <a:pPr algn="ctr" defTabSz="914797"/>
            <a:r>
              <a:rPr lang="en-US" sz="1300" b="1" dirty="0">
                <a:latin typeface="Arial" charset="0"/>
              </a:rPr>
              <a:t>PLANS AND CROSS SECTIONS</a:t>
            </a:r>
          </a:p>
        </p:txBody>
      </p:sp>
      <p:sp>
        <p:nvSpPr>
          <p:cNvPr id="3079" name="Freeform 212"/>
          <p:cNvSpPr>
            <a:spLocks/>
          </p:cNvSpPr>
          <p:nvPr/>
        </p:nvSpPr>
        <p:spPr bwMode="auto">
          <a:xfrm>
            <a:off x="2462493" y="5939055"/>
            <a:ext cx="2801" cy="694892"/>
          </a:xfrm>
          <a:custGeom>
            <a:avLst/>
            <a:gdLst>
              <a:gd name="T0" fmla="*/ 0 w 3"/>
              <a:gd name="T1" fmla="*/ 0 h 642"/>
              <a:gd name="T2" fmla="*/ 4762 w 3"/>
              <a:gd name="T3" fmla="*/ 1019175 h 642"/>
              <a:gd name="T4" fmla="*/ 0 60000 65536"/>
              <a:gd name="T5" fmla="*/ 0 60000 65536"/>
              <a:gd name="T6" fmla="*/ 0 w 3"/>
              <a:gd name="T7" fmla="*/ 0 h 642"/>
              <a:gd name="T8" fmla="*/ 3 w 3"/>
              <a:gd name="T9" fmla="*/ 642 h 642"/>
            </a:gdLst>
            <a:ahLst/>
            <a:cxnLst>
              <a:cxn ang="T4">
                <a:pos x="T0" y="T1"/>
              </a:cxn>
              <a:cxn ang="T5">
                <a:pos x="T2" y="T3"/>
              </a:cxn>
            </a:cxnLst>
            <a:rect l="T6" t="T7" r="T8" b="T9"/>
            <a:pathLst>
              <a:path w="3" h="642">
                <a:moveTo>
                  <a:pt x="0" y="0"/>
                </a:moveTo>
                <a:lnTo>
                  <a:pt x="3" y="642"/>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3080" name="Freeform 213"/>
          <p:cNvSpPr>
            <a:spLocks/>
          </p:cNvSpPr>
          <p:nvPr/>
        </p:nvSpPr>
        <p:spPr bwMode="auto">
          <a:xfrm>
            <a:off x="6787030" y="5934725"/>
            <a:ext cx="27081" cy="707881"/>
          </a:xfrm>
          <a:custGeom>
            <a:avLst/>
            <a:gdLst>
              <a:gd name="T0" fmla="*/ 0 w 1"/>
              <a:gd name="T1" fmla="*/ 0 h 654"/>
              <a:gd name="T2" fmla="*/ 0 w 1"/>
              <a:gd name="T3" fmla="*/ 1038225 h 654"/>
              <a:gd name="T4" fmla="*/ 0 60000 65536"/>
              <a:gd name="T5" fmla="*/ 0 60000 65536"/>
              <a:gd name="T6" fmla="*/ 0 w 1"/>
              <a:gd name="T7" fmla="*/ 0 h 654"/>
              <a:gd name="T8" fmla="*/ 1 w 1"/>
              <a:gd name="T9" fmla="*/ 654 h 654"/>
            </a:gdLst>
            <a:ahLst/>
            <a:cxnLst>
              <a:cxn ang="T4">
                <a:pos x="T0" y="T1"/>
              </a:cxn>
              <a:cxn ang="T5">
                <a:pos x="T2" y="T3"/>
              </a:cxn>
            </a:cxnLst>
            <a:rect l="T6" t="T7" r="T8" b="T9"/>
            <a:pathLst>
              <a:path w="1" h="654">
                <a:moveTo>
                  <a:pt x="0" y="0"/>
                </a:moveTo>
                <a:lnTo>
                  <a:pt x="0" y="654"/>
                </a:lnTo>
              </a:path>
            </a:pathLst>
          </a:custGeom>
          <a:noFill/>
          <a:ln w="38100">
            <a:solidFill>
              <a:schemeClr val="tx1"/>
            </a:solidFill>
            <a:round/>
            <a:headEnd type="none" w="med" len="med"/>
            <a:tailEnd type="none" w="med" len="med"/>
          </a:ln>
        </p:spPr>
        <p:txBody>
          <a:bodyPr lIns="57150" tIns="28575" rIns="57150" bIns="28575"/>
          <a:lstStyle/>
          <a:p>
            <a:endParaRPr lang="en-US"/>
          </a:p>
        </p:txBody>
      </p:sp>
      <p:pic>
        <p:nvPicPr>
          <p:cNvPr id="3082" name="Picture 2"/>
          <p:cNvPicPr>
            <a:picLocks noChangeAspect="1" noChangeArrowheads="1"/>
          </p:cNvPicPr>
          <p:nvPr/>
        </p:nvPicPr>
        <p:blipFill>
          <a:blip r:embed="rId3" cstate="print"/>
          <a:srcRect/>
          <a:stretch>
            <a:fillRect/>
          </a:stretch>
        </p:blipFill>
        <p:spPr bwMode="auto">
          <a:xfrm>
            <a:off x="627529" y="935182"/>
            <a:ext cx="2778504" cy="4831773"/>
          </a:xfrm>
          <a:prstGeom prst="rect">
            <a:avLst/>
          </a:prstGeom>
          <a:noFill/>
          <a:ln w="9525">
            <a:noFill/>
            <a:miter lim="800000"/>
            <a:headEnd/>
            <a:tailEnd/>
          </a:ln>
        </p:spPr>
      </p:pic>
      <p:pic>
        <p:nvPicPr>
          <p:cNvPr id="3083" name="Picture 11"/>
          <p:cNvPicPr>
            <a:picLocks noChangeAspect="1" noChangeArrowheads="1"/>
          </p:cNvPicPr>
          <p:nvPr/>
        </p:nvPicPr>
        <p:blipFill>
          <a:blip r:embed="rId4" cstate="print"/>
          <a:srcRect/>
          <a:stretch>
            <a:fillRect/>
          </a:stretch>
        </p:blipFill>
        <p:spPr bwMode="auto">
          <a:xfrm>
            <a:off x="3048000" y="1298863"/>
            <a:ext cx="5520920" cy="3584864"/>
          </a:xfrm>
          <a:prstGeom prst="rect">
            <a:avLst/>
          </a:prstGeom>
          <a:noFill/>
          <a:ln w="9525">
            <a:noFill/>
            <a:miter lim="800000"/>
            <a:headEnd/>
            <a:tailEnd/>
          </a:ln>
        </p:spPr>
      </p:pic>
      <p:cxnSp>
        <p:nvCxnSpPr>
          <p:cNvPr id="13" name="Straight Arrow Connector 12"/>
          <p:cNvCxnSpPr/>
          <p:nvPr/>
        </p:nvCxnSpPr>
        <p:spPr bwMode="auto">
          <a:xfrm rot="5400000" flipH="1" flipV="1">
            <a:off x="5032208" y="3532442"/>
            <a:ext cx="831273" cy="934"/>
          </a:xfrm>
          <a:prstGeom prst="straightConnector1">
            <a:avLst/>
          </a:prstGeom>
          <a:solidFill>
            <a:schemeClr val="accent1"/>
          </a:solidFill>
          <a:ln w="50800" cap="flat" cmpd="sng" algn="ctr">
            <a:solidFill>
              <a:srgbClr val="00B0F0"/>
            </a:solidFill>
            <a:prstDash val="solid"/>
            <a:round/>
            <a:headEnd type="none" w="med" len="med"/>
            <a:tailEnd type="arrow"/>
          </a:ln>
          <a:effectLst/>
        </p:spPr>
      </p:cxnSp>
      <p:cxnSp>
        <p:nvCxnSpPr>
          <p:cNvPr id="15" name="Straight Arrow Connector 14"/>
          <p:cNvCxnSpPr/>
          <p:nvPr/>
        </p:nvCxnSpPr>
        <p:spPr bwMode="auto">
          <a:xfrm>
            <a:off x="5513294" y="3169227"/>
            <a:ext cx="717176" cy="103909"/>
          </a:xfrm>
          <a:prstGeom prst="straightConnector1">
            <a:avLst/>
          </a:prstGeom>
          <a:solidFill>
            <a:schemeClr val="accent1"/>
          </a:solidFill>
          <a:ln w="50800" cap="flat" cmpd="sng" algn="ctr">
            <a:solidFill>
              <a:srgbClr val="00B0F0"/>
            </a:solidFill>
            <a:prstDash val="solid"/>
            <a:round/>
            <a:headEnd type="none" w="med" len="med"/>
            <a:tailEnd type="arrow"/>
          </a:ln>
          <a:effectLst/>
        </p:spPr>
      </p:cxnSp>
      <p:cxnSp>
        <p:nvCxnSpPr>
          <p:cNvPr id="17" name="Straight Arrow Connector 16"/>
          <p:cNvCxnSpPr/>
          <p:nvPr/>
        </p:nvCxnSpPr>
        <p:spPr bwMode="auto">
          <a:xfrm>
            <a:off x="2017059" y="1454727"/>
            <a:ext cx="627529" cy="207818"/>
          </a:xfrm>
          <a:prstGeom prst="straightConnector1">
            <a:avLst/>
          </a:prstGeom>
          <a:solidFill>
            <a:schemeClr val="accent1"/>
          </a:solidFill>
          <a:ln w="50800" cap="flat" cmpd="sng" algn="ctr">
            <a:solidFill>
              <a:srgbClr val="00B0F0"/>
            </a:solidFill>
            <a:prstDash val="solid"/>
            <a:round/>
            <a:headEnd type="none" w="med" len="med"/>
            <a:tailEnd type="arrow"/>
          </a:ln>
          <a:effectLst/>
        </p:spPr>
      </p:cxnSp>
      <p:cxnSp>
        <p:nvCxnSpPr>
          <p:cNvPr id="18" name="Straight Arrow Connector 17"/>
          <p:cNvCxnSpPr/>
          <p:nvPr/>
        </p:nvCxnSpPr>
        <p:spPr bwMode="auto">
          <a:xfrm rot="5400000" flipH="1" flipV="1">
            <a:off x="1434311" y="1895874"/>
            <a:ext cx="987136" cy="934"/>
          </a:xfrm>
          <a:prstGeom prst="straightConnector1">
            <a:avLst/>
          </a:prstGeom>
          <a:solidFill>
            <a:schemeClr val="accent1"/>
          </a:solidFill>
          <a:ln w="50800" cap="flat" cmpd="sng" algn="ctr">
            <a:solidFill>
              <a:srgbClr val="00B0F0"/>
            </a:solidFill>
            <a:prstDash val="solid"/>
            <a:round/>
            <a:headEnd type="none" w="med" len="med"/>
            <a:tailEnd type="arrow"/>
          </a:ln>
          <a:effectLst/>
        </p:spPr>
      </p:cxnSp>
      <p:sp>
        <p:nvSpPr>
          <p:cNvPr id="16" name="Rectangle 15"/>
          <p:cNvSpPr/>
          <p:nvPr/>
        </p:nvSpPr>
        <p:spPr>
          <a:xfrm>
            <a:off x="4527176" y="4831773"/>
            <a:ext cx="3541059" cy="919482"/>
          </a:xfrm>
          <a:prstGeom prst="rect">
            <a:avLst/>
          </a:prstGeom>
        </p:spPr>
        <p:txBody>
          <a:bodyPr wrap="square" lIns="57150" tIns="28575" rIns="57150" bIns="28575">
            <a:spAutoFit/>
          </a:bodyPr>
          <a:lstStyle/>
          <a:p>
            <a:r>
              <a:rPr lang="en-US" sz="1400" b="1" dirty="0" smtClean="0">
                <a:latin typeface="Arial" pitchFamily="34" charset="0"/>
                <a:cs typeface="Arial" pitchFamily="34" charset="0"/>
              </a:rPr>
              <a:t>T-TYPE RELIEF WELLS</a:t>
            </a:r>
          </a:p>
          <a:p>
            <a:r>
              <a:rPr lang="en-US" sz="1400" dirty="0" smtClean="0">
                <a:latin typeface="Arial" pitchFamily="34" charset="0"/>
                <a:cs typeface="Arial" pitchFamily="34" charset="0"/>
              </a:rPr>
              <a:t>Water flows from the relief well to a collector pipe below ground.</a:t>
            </a:r>
          </a:p>
          <a:p>
            <a:r>
              <a:rPr lang="en-US" sz="1400" dirty="0" smtClean="0">
                <a:latin typeface="Arial" pitchFamily="34" charset="0"/>
                <a:cs typeface="Arial" pitchFamily="34" charset="0"/>
              </a:rPr>
              <a:t>Collector connects several relief wells</a:t>
            </a:r>
            <a:endParaRPr lang="en-US" sz="1400" dirty="0" smtClean="0"/>
          </a:p>
        </p:txBody>
      </p:sp>
      <p:sp>
        <p:nvSpPr>
          <p:cNvPr id="19" name="Rectangle 18"/>
          <p:cNvSpPr/>
          <p:nvPr/>
        </p:nvSpPr>
        <p:spPr>
          <a:xfrm>
            <a:off x="838200" y="533400"/>
            <a:ext cx="3451412" cy="765594"/>
          </a:xfrm>
          <a:prstGeom prst="rect">
            <a:avLst/>
          </a:prstGeom>
        </p:spPr>
        <p:txBody>
          <a:bodyPr wrap="square" lIns="57150" tIns="28575" rIns="57150" bIns="28575">
            <a:spAutoFit/>
          </a:bodyPr>
          <a:lstStyle/>
          <a:p>
            <a:r>
              <a:rPr lang="en-US" sz="1400" b="1" dirty="0" smtClean="0">
                <a:latin typeface="Arial" pitchFamily="34" charset="0"/>
                <a:cs typeface="Arial" pitchFamily="34" charset="0"/>
              </a:rPr>
              <a:t>D-TYPE RELIEF WELLS</a:t>
            </a:r>
          </a:p>
          <a:p>
            <a:r>
              <a:rPr lang="en-US" sz="1400" dirty="0" smtClean="0">
                <a:latin typeface="Arial" pitchFamily="34" charset="0"/>
                <a:cs typeface="Arial" pitchFamily="34" charset="0"/>
              </a:rPr>
              <a:t>Water flows directly from the relief well.</a:t>
            </a:r>
          </a:p>
          <a:p>
            <a:endParaRPr lang="en-US" dirty="0" smtClean="0">
              <a:latin typeface="Arial" pitchFamily="34" charset="0"/>
              <a:cs typeface="Arial" pitchFamily="34" charset="0"/>
            </a:endParaRPr>
          </a:p>
        </p:txBody>
      </p:sp>
      <p:sp>
        <p:nvSpPr>
          <p:cNvPr id="3074" name="Rectangle 2"/>
          <p:cNvSpPr>
            <a:spLocks noChangeArrowheads="1"/>
          </p:cNvSpPr>
          <p:nvPr/>
        </p:nvSpPr>
        <p:spPr bwMode="auto">
          <a:xfrm>
            <a:off x="304427" y="456767"/>
            <a:ext cx="8535147" cy="6172850"/>
          </a:xfrm>
          <a:prstGeom prst="rect">
            <a:avLst/>
          </a:prstGeom>
          <a:noFill/>
          <a:ln w="38100">
            <a:solidFill>
              <a:schemeClr val="tx1"/>
            </a:solidFill>
            <a:miter lim="800000"/>
            <a:headEnd/>
            <a:tailEnd/>
          </a:ln>
        </p:spPr>
        <p:txBody>
          <a:bodyPr wrap="none" lIns="57150" tIns="28575" rIns="57150" bIns="28575" anchor="ctr"/>
          <a:lstStyle/>
          <a:p>
            <a:endParaRPr lang="en-US"/>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p:cNvSpPr>
            <a:spLocks/>
          </p:cNvSpPr>
          <p:nvPr/>
        </p:nvSpPr>
        <p:spPr bwMode="auto">
          <a:xfrm>
            <a:off x="228600" y="4114800"/>
            <a:ext cx="5727700" cy="1206500"/>
          </a:xfrm>
          <a:custGeom>
            <a:avLst/>
            <a:gdLst>
              <a:gd name="T0" fmla="*/ 8 w 3608"/>
              <a:gd name="T1" fmla="*/ 0 h 1144"/>
              <a:gd name="T2" fmla="*/ 3608 w 3608"/>
              <a:gd name="T3" fmla="*/ 0 h 1144"/>
              <a:gd name="T4" fmla="*/ 1800 w 3608"/>
              <a:gd name="T5" fmla="*/ 1112 h 1144"/>
              <a:gd name="T6" fmla="*/ 0 w 3608"/>
              <a:gd name="T7" fmla="*/ 1144 h 1144"/>
              <a:gd name="T8" fmla="*/ 8 w 3608"/>
              <a:gd name="T9" fmla="*/ 0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8" h="1144">
                <a:moveTo>
                  <a:pt x="8" y="0"/>
                </a:moveTo>
                <a:lnTo>
                  <a:pt x="3608" y="0"/>
                </a:lnTo>
                <a:lnTo>
                  <a:pt x="1800" y="1112"/>
                </a:lnTo>
                <a:lnTo>
                  <a:pt x="0" y="1144"/>
                </a:lnTo>
                <a:lnTo>
                  <a:pt x="8" y="0"/>
                </a:lnTo>
                <a:close/>
              </a:path>
            </a:pathLst>
          </a:custGeom>
          <a:solidFill>
            <a:srgbClr val="99CCFF"/>
          </a:solidFill>
          <a:ln>
            <a:noFill/>
          </a:ln>
          <a:extLst>
            <a:ext uri="{91240B29-F687-4F45-9708-019B960494DF}">
              <a14:hiddenLine xmlns:a14="http://schemas.microsoft.com/office/drawing/2010/main" w="34925" cap="flat" cmpd="sng">
                <a:solidFill>
                  <a:srgbClr val="000000"/>
                </a:solidFill>
                <a:prstDash val="solid"/>
                <a:round/>
                <a:headEnd type="none" w="med" len="med"/>
                <a:tailEnd type="none" w="med" len="med"/>
              </a14:hiddenLine>
            </a:ext>
          </a:extLst>
        </p:spPr>
        <p:txBody>
          <a:bodyPr/>
          <a:lstStyle/>
          <a:p>
            <a:endParaRPr lang="en-US"/>
          </a:p>
        </p:txBody>
      </p:sp>
      <p:sp>
        <p:nvSpPr>
          <p:cNvPr id="19459" name="Freeform 3"/>
          <p:cNvSpPr>
            <a:spLocks/>
          </p:cNvSpPr>
          <p:nvPr/>
        </p:nvSpPr>
        <p:spPr bwMode="auto">
          <a:xfrm>
            <a:off x="4800600" y="3886200"/>
            <a:ext cx="1905000" cy="609600"/>
          </a:xfrm>
          <a:custGeom>
            <a:avLst/>
            <a:gdLst>
              <a:gd name="T0" fmla="*/ 0 w 1424"/>
              <a:gd name="T1" fmla="*/ 440 h 448"/>
              <a:gd name="T2" fmla="*/ 697 w 1424"/>
              <a:gd name="T3" fmla="*/ 0 h 448"/>
              <a:gd name="T4" fmla="*/ 799 w 1424"/>
              <a:gd name="T5" fmla="*/ 0 h 448"/>
              <a:gd name="T6" fmla="*/ 1424 w 1424"/>
              <a:gd name="T7" fmla="*/ 448 h 448"/>
              <a:gd name="T8" fmla="*/ 0 w 1424"/>
              <a:gd name="T9" fmla="*/ 440 h 4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4" h="448">
                <a:moveTo>
                  <a:pt x="0" y="440"/>
                </a:moveTo>
                <a:lnTo>
                  <a:pt x="697" y="0"/>
                </a:lnTo>
                <a:lnTo>
                  <a:pt x="799" y="0"/>
                </a:lnTo>
                <a:lnTo>
                  <a:pt x="1424" y="448"/>
                </a:lnTo>
                <a:lnTo>
                  <a:pt x="0" y="440"/>
                </a:lnTo>
                <a:close/>
              </a:path>
            </a:pathLst>
          </a:custGeom>
          <a:solidFill>
            <a:srgbClr val="996633"/>
          </a:solidFill>
          <a:ln>
            <a:noFill/>
          </a:ln>
          <a:extLst>
            <a:ext uri="{91240B29-F687-4F45-9708-019B960494DF}">
              <a14:hiddenLine xmlns:a14="http://schemas.microsoft.com/office/drawing/2010/main" w="34925" cap="flat" cmpd="sng">
                <a:solidFill>
                  <a:srgbClr val="000000"/>
                </a:solidFill>
                <a:prstDash val="solid"/>
                <a:round/>
                <a:headEnd type="none" w="med" len="med"/>
                <a:tailEnd type="none" w="med" len="med"/>
              </a14:hiddenLine>
            </a:ext>
          </a:extLst>
        </p:spPr>
        <p:txBody>
          <a:bodyPr/>
          <a:lstStyle/>
          <a:p>
            <a:endParaRPr lang="en-US"/>
          </a:p>
        </p:txBody>
      </p:sp>
      <p:sp>
        <p:nvSpPr>
          <p:cNvPr id="19460" name="Freeform 4"/>
          <p:cNvSpPr>
            <a:spLocks/>
          </p:cNvSpPr>
          <p:nvPr/>
        </p:nvSpPr>
        <p:spPr bwMode="auto">
          <a:xfrm>
            <a:off x="1828800" y="4311650"/>
            <a:ext cx="7162800" cy="754063"/>
          </a:xfrm>
          <a:custGeom>
            <a:avLst/>
            <a:gdLst>
              <a:gd name="T0" fmla="*/ 80 w 4608"/>
              <a:gd name="T1" fmla="*/ 215 h 599"/>
              <a:gd name="T2" fmla="*/ 176 w 4608"/>
              <a:gd name="T3" fmla="*/ 175 h 599"/>
              <a:gd name="T4" fmla="*/ 208 w 4608"/>
              <a:gd name="T5" fmla="*/ 127 h 599"/>
              <a:gd name="T6" fmla="*/ 664 w 4608"/>
              <a:gd name="T7" fmla="*/ 111 h 599"/>
              <a:gd name="T8" fmla="*/ 824 w 4608"/>
              <a:gd name="T9" fmla="*/ 87 h 599"/>
              <a:gd name="T10" fmla="*/ 944 w 4608"/>
              <a:gd name="T11" fmla="*/ 127 h 599"/>
              <a:gd name="T12" fmla="*/ 1056 w 4608"/>
              <a:gd name="T13" fmla="*/ 135 h 599"/>
              <a:gd name="T14" fmla="*/ 1216 w 4608"/>
              <a:gd name="T15" fmla="*/ 199 h 599"/>
              <a:gd name="T16" fmla="*/ 1448 w 4608"/>
              <a:gd name="T17" fmla="*/ 151 h 599"/>
              <a:gd name="T18" fmla="*/ 4608 w 4608"/>
              <a:gd name="T19" fmla="*/ 167 h 599"/>
              <a:gd name="T20" fmla="*/ 4608 w 4608"/>
              <a:gd name="T21" fmla="*/ 503 h 599"/>
              <a:gd name="T22" fmla="*/ 2544 w 4608"/>
              <a:gd name="T23" fmla="*/ 599 h 599"/>
              <a:gd name="T24" fmla="*/ 912 w 4608"/>
              <a:gd name="T25" fmla="*/ 599 h 599"/>
              <a:gd name="T26" fmla="*/ 192 w 4608"/>
              <a:gd name="T27" fmla="*/ 551 h 599"/>
              <a:gd name="T28" fmla="*/ 0 w 4608"/>
              <a:gd name="T29" fmla="*/ 455 h 599"/>
              <a:gd name="T30" fmla="*/ 144 w 4608"/>
              <a:gd name="T31" fmla="*/ 167 h 5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08" h="599">
                <a:moveTo>
                  <a:pt x="80" y="215"/>
                </a:moveTo>
                <a:cubicBezTo>
                  <a:pt x="113" y="204"/>
                  <a:pt x="143" y="186"/>
                  <a:pt x="176" y="175"/>
                </a:cubicBezTo>
                <a:cubicBezTo>
                  <a:pt x="187" y="159"/>
                  <a:pt x="197" y="143"/>
                  <a:pt x="208" y="127"/>
                </a:cubicBezTo>
                <a:cubicBezTo>
                  <a:pt x="292" y="0"/>
                  <a:pt x="664" y="111"/>
                  <a:pt x="664" y="111"/>
                </a:cubicBezTo>
                <a:cubicBezTo>
                  <a:pt x="719" y="104"/>
                  <a:pt x="768" y="93"/>
                  <a:pt x="824" y="87"/>
                </a:cubicBezTo>
                <a:cubicBezTo>
                  <a:pt x="915" y="97"/>
                  <a:pt x="876" y="82"/>
                  <a:pt x="944" y="127"/>
                </a:cubicBezTo>
                <a:cubicBezTo>
                  <a:pt x="975" y="148"/>
                  <a:pt x="1019" y="132"/>
                  <a:pt x="1056" y="135"/>
                </a:cubicBezTo>
                <a:cubicBezTo>
                  <a:pt x="1110" y="148"/>
                  <a:pt x="1151" y="196"/>
                  <a:pt x="1216" y="199"/>
                </a:cubicBezTo>
                <a:lnTo>
                  <a:pt x="1448" y="151"/>
                </a:lnTo>
                <a:lnTo>
                  <a:pt x="4608" y="167"/>
                </a:lnTo>
                <a:lnTo>
                  <a:pt x="4608" y="503"/>
                </a:lnTo>
                <a:lnTo>
                  <a:pt x="2544" y="599"/>
                </a:lnTo>
                <a:lnTo>
                  <a:pt x="912" y="599"/>
                </a:lnTo>
                <a:lnTo>
                  <a:pt x="192" y="551"/>
                </a:lnTo>
                <a:lnTo>
                  <a:pt x="0" y="455"/>
                </a:lnTo>
                <a:lnTo>
                  <a:pt x="144" y="167"/>
                </a:lnTo>
              </a:path>
            </a:pathLst>
          </a:custGeom>
          <a:solidFill>
            <a:schemeClr val="folHlink"/>
          </a:solidFill>
          <a:ln w="34925" cap="flat" cmpd="sng">
            <a:solidFill>
              <a:schemeClr val="folHlink"/>
            </a:solidFill>
            <a:prstDash val="solid"/>
            <a:round/>
            <a:headEnd type="none" w="med" len="med"/>
            <a:tailEnd type="none" w="med" len="med"/>
          </a:ln>
        </p:spPr>
        <p:txBody>
          <a:bodyPr/>
          <a:lstStyle/>
          <a:p>
            <a:endParaRPr lang="en-US"/>
          </a:p>
        </p:txBody>
      </p:sp>
      <p:sp>
        <p:nvSpPr>
          <p:cNvPr id="19461" name="Freeform 5"/>
          <p:cNvSpPr>
            <a:spLocks/>
          </p:cNvSpPr>
          <p:nvPr/>
        </p:nvSpPr>
        <p:spPr bwMode="auto">
          <a:xfrm>
            <a:off x="228600" y="4572000"/>
            <a:ext cx="8763000" cy="1260475"/>
          </a:xfrm>
          <a:custGeom>
            <a:avLst/>
            <a:gdLst>
              <a:gd name="T0" fmla="*/ 0 w 5616"/>
              <a:gd name="T1" fmla="*/ 466 h 890"/>
              <a:gd name="T2" fmla="*/ 152 w 5616"/>
              <a:gd name="T3" fmla="*/ 498 h 890"/>
              <a:gd name="T4" fmla="*/ 304 w 5616"/>
              <a:gd name="T5" fmla="*/ 490 h 890"/>
              <a:gd name="T6" fmla="*/ 328 w 5616"/>
              <a:gd name="T7" fmla="*/ 466 h 890"/>
              <a:gd name="T8" fmla="*/ 512 w 5616"/>
              <a:gd name="T9" fmla="*/ 418 h 890"/>
              <a:gd name="T10" fmla="*/ 576 w 5616"/>
              <a:gd name="T11" fmla="*/ 394 h 890"/>
              <a:gd name="T12" fmla="*/ 768 w 5616"/>
              <a:gd name="T13" fmla="*/ 330 h 890"/>
              <a:gd name="T14" fmla="*/ 824 w 5616"/>
              <a:gd name="T15" fmla="*/ 266 h 890"/>
              <a:gd name="T16" fmla="*/ 888 w 5616"/>
              <a:gd name="T17" fmla="*/ 186 h 890"/>
              <a:gd name="T18" fmla="*/ 952 w 5616"/>
              <a:gd name="T19" fmla="*/ 130 h 890"/>
              <a:gd name="T20" fmla="*/ 1032 w 5616"/>
              <a:gd name="T21" fmla="*/ 66 h 890"/>
              <a:gd name="T22" fmla="*/ 1168 w 5616"/>
              <a:gd name="T23" fmla="*/ 10 h 890"/>
              <a:gd name="T24" fmla="*/ 1328 w 5616"/>
              <a:gd name="T25" fmla="*/ 42 h 890"/>
              <a:gd name="T26" fmla="*/ 1544 w 5616"/>
              <a:gd name="T27" fmla="*/ 154 h 890"/>
              <a:gd name="T28" fmla="*/ 1864 w 5616"/>
              <a:gd name="T29" fmla="*/ 66 h 890"/>
              <a:gd name="T30" fmla="*/ 1984 w 5616"/>
              <a:gd name="T31" fmla="*/ 26 h 890"/>
              <a:gd name="T32" fmla="*/ 2216 w 5616"/>
              <a:gd name="T33" fmla="*/ 10 h 890"/>
              <a:gd name="T34" fmla="*/ 2264 w 5616"/>
              <a:gd name="T35" fmla="*/ 18 h 890"/>
              <a:gd name="T36" fmla="*/ 2336 w 5616"/>
              <a:gd name="T37" fmla="*/ 58 h 890"/>
              <a:gd name="T38" fmla="*/ 2440 w 5616"/>
              <a:gd name="T39" fmla="*/ 66 h 890"/>
              <a:gd name="T40" fmla="*/ 2576 w 5616"/>
              <a:gd name="T41" fmla="*/ 82 h 890"/>
              <a:gd name="T42" fmla="*/ 2600 w 5616"/>
              <a:gd name="T43" fmla="*/ 90 h 890"/>
              <a:gd name="T44" fmla="*/ 2624 w 5616"/>
              <a:gd name="T45" fmla="*/ 106 h 890"/>
              <a:gd name="T46" fmla="*/ 2744 w 5616"/>
              <a:gd name="T47" fmla="*/ 114 h 890"/>
              <a:gd name="T48" fmla="*/ 2888 w 5616"/>
              <a:gd name="T49" fmla="*/ 178 h 890"/>
              <a:gd name="T50" fmla="*/ 2928 w 5616"/>
              <a:gd name="T51" fmla="*/ 242 h 890"/>
              <a:gd name="T52" fmla="*/ 3112 w 5616"/>
              <a:gd name="T53" fmla="*/ 274 h 890"/>
              <a:gd name="T54" fmla="*/ 3168 w 5616"/>
              <a:gd name="T55" fmla="*/ 298 h 890"/>
              <a:gd name="T56" fmla="*/ 3328 w 5616"/>
              <a:gd name="T57" fmla="*/ 282 h 890"/>
              <a:gd name="T58" fmla="*/ 3584 w 5616"/>
              <a:gd name="T59" fmla="*/ 210 h 890"/>
              <a:gd name="T60" fmla="*/ 3792 w 5616"/>
              <a:gd name="T61" fmla="*/ 210 h 890"/>
              <a:gd name="T62" fmla="*/ 4224 w 5616"/>
              <a:gd name="T63" fmla="*/ 186 h 890"/>
              <a:gd name="T64" fmla="*/ 4624 w 5616"/>
              <a:gd name="T65" fmla="*/ 130 h 890"/>
              <a:gd name="T66" fmla="*/ 4880 w 5616"/>
              <a:gd name="T67" fmla="*/ 162 h 890"/>
              <a:gd name="T68" fmla="*/ 5064 w 5616"/>
              <a:gd name="T69" fmla="*/ 266 h 890"/>
              <a:gd name="T70" fmla="*/ 5488 w 5616"/>
              <a:gd name="T71" fmla="*/ 258 h 890"/>
              <a:gd name="T72" fmla="*/ 5616 w 5616"/>
              <a:gd name="T73" fmla="*/ 282 h 890"/>
              <a:gd name="T74" fmla="*/ 5616 w 5616"/>
              <a:gd name="T75" fmla="*/ 842 h 890"/>
              <a:gd name="T76" fmla="*/ 2784 w 5616"/>
              <a:gd name="T77" fmla="*/ 890 h 890"/>
              <a:gd name="T78" fmla="*/ 0 w 5616"/>
              <a:gd name="T79" fmla="*/ 890 h 890"/>
              <a:gd name="T80" fmla="*/ 0 w 5616"/>
              <a:gd name="T81" fmla="*/ 466 h 8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16" h="890">
                <a:moveTo>
                  <a:pt x="0" y="466"/>
                </a:moveTo>
                <a:cubicBezTo>
                  <a:pt x="134" y="476"/>
                  <a:pt x="71" y="471"/>
                  <a:pt x="152" y="498"/>
                </a:cubicBezTo>
                <a:cubicBezTo>
                  <a:pt x="203" y="495"/>
                  <a:pt x="254" y="499"/>
                  <a:pt x="304" y="490"/>
                </a:cubicBezTo>
                <a:cubicBezTo>
                  <a:pt x="315" y="488"/>
                  <a:pt x="318" y="471"/>
                  <a:pt x="328" y="466"/>
                </a:cubicBezTo>
                <a:cubicBezTo>
                  <a:pt x="381" y="442"/>
                  <a:pt x="453" y="428"/>
                  <a:pt x="512" y="418"/>
                </a:cubicBezTo>
                <a:cubicBezTo>
                  <a:pt x="561" y="385"/>
                  <a:pt x="507" y="417"/>
                  <a:pt x="576" y="394"/>
                </a:cubicBezTo>
                <a:cubicBezTo>
                  <a:pt x="641" y="372"/>
                  <a:pt x="699" y="341"/>
                  <a:pt x="768" y="330"/>
                </a:cubicBezTo>
                <a:cubicBezTo>
                  <a:pt x="815" y="299"/>
                  <a:pt x="772" y="283"/>
                  <a:pt x="824" y="266"/>
                </a:cubicBezTo>
                <a:cubicBezTo>
                  <a:pt x="846" y="200"/>
                  <a:pt x="815" y="278"/>
                  <a:pt x="888" y="186"/>
                </a:cubicBezTo>
                <a:cubicBezTo>
                  <a:pt x="899" y="173"/>
                  <a:pt x="939" y="141"/>
                  <a:pt x="952" y="130"/>
                </a:cubicBezTo>
                <a:cubicBezTo>
                  <a:pt x="982" y="106"/>
                  <a:pt x="997" y="82"/>
                  <a:pt x="1032" y="66"/>
                </a:cubicBezTo>
                <a:cubicBezTo>
                  <a:pt x="1064" y="52"/>
                  <a:pt x="1168" y="10"/>
                  <a:pt x="1168" y="10"/>
                </a:cubicBezTo>
                <a:cubicBezTo>
                  <a:pt x="1208" y="3"/>
                  <a:pt x="1265" y="18"/>
                  <a:pt x="1328" y="42"/>
                </a:cubicBezTo>
                <a:cubicBezTo>
                  <a:pt x="1391" y="66"/>
                  <a:pt x="1455" y="150"/>
                  <a:pt x="1544" y="154"/>
                </a:cubicBezTo>
                <a:cubicBezTo>
                  <a:pt x="1653" y="133"/>
                  <a:pt x="1757" y="98"/>
                  <a:pt x="1864" y="66"/>
                </a:cubicBezTo>
                <a:cubicBezTo>
                  <a:pt x="1907" y="53"/>
                  <a:pt x="1944" y="41"/>
                  <a:pt x="1984" y="26"/>
                </a:cubicBezTo>
                <a:cubicBezTo>
                  <a:pt x="2053" y="0"/>
                  <a:pt x="2145" y="15"/>
                  <a:pt x="2216" y="10"/>
                </a:cubicBezTo>
                <a:cubicBezTo>
                  <a:pt x="2232" y="13"/>
                  <a:pt x="2249" y="12"/>
                  <a:pt x="2264" y="18"/>
                </a:cubicBezTo>
                <a:cubicBezTo>
                  <a:pt x="2297" y="32"/>
                  <a:pt x="2303" y="54"/>
                  <a:pt x="2336" y="58"/>
                </a:cubicBezTo>
                <a:cubicBezTo>
                  <a:pt x="2371" y="62"/>
                  <a:pt x="2405" y="63"/>
                  <a:pt x="2440" y="66"/>
                </a:cubicBezTo>
                <a:cubicBezTo>
                  <a:pt x="2505" y="88"/>
                  <a:pt x="2430" y="65"/>
                  <a:pt x="2576" y="82"/>
                </a:cubicBezTo>
                <a:cubicBezTo>
                  <a:pt x="2584" y="83"/>
                  <a:pt x="2592" y="86"/>
                  <a:pt x="2600" y="90"/>
                </a:cubicBezTo>
                <a:cubicBezTo>
                  <a:pt x="2609" y="94"/>
                  <a:pt x="2615" y="104"/>
                  <a:pt x="2624" y="106"/>
                </a:cubicBezTo>
                <a:cubicBezTo>
                  <a:pt x="2664" y="113"/>
                  <a:pt x="2704" y="111"/>
                  <a:pt x="2744" y="114"/>
                </a:cubicBezTo>
                <a:cubicBezTo>
                  <a:pt x="2784" y="154"/>
                  <a:pt x="2833" y="169"/>
                  <a:pt x="2888" y="178"/>
                </a:cubicBezTo>
                <a:cubicBezTo>
                  <a:pt x="2903" y="198"/>
                  <a:pt x="2912" y="223"/>
                  <a:pt x="2928" y="242"/>
                </a:cubicBezTo>
                <a:cubicBezTo>
                  <a:pt x="2962" y="283"/>
                  <a:pt x="3093" y="273"/>
                  <a:pt x="3112" y="274"/>
                </a:cubicBezTo>
                <a:cubicBezTo>
                  <a:pt x="3117" y="276"/>
                  <a:pt x="3157" y="298"/>
                  <a:pt x="3168" y="298"/>
                </a:cubicBezTo>
                <a:cubicBezTo>
                  <a:pt x="3222" y="296"/>
                  <a:pt x="3328" y="282"/>
                  <a:pt x="3328" y="282"/>
                </a:cubicBezTo>
                <a:cubicBezTo>
                  <a:pt x="3423" y="258"/>
                  <a:pt x="3487" y="222"/>
                  <a:pt x="3584" y="210"/>
                </a:cubicBezTo>
                <a:cubicBezTo>
                  <a:pt x="3641" y="191"/>
                  <a:pt x="3734" y="229"/>
                  <a:pt x="3792" y="210"/>
                </a:cubicBezTo>
                <a:cubicBezTo>
                  <a:pt x="3824" y="372"/>
                  <a:pt x="4094" y="208"/>
                  <a:pt x="4224" y="186"/>
                </a:cubicBezTo>
                <a:cubicBezTo>
                  <a:pt x="4348" y="139"/>
                  <a:pt x="4491" y="145"/>
                  <a:pt x="4624" y="130"/>
                </a:cubicBezTo>
                <a:cubicBezTo>
                  <a:pt x="4675" y="207"/>
                  <a:pt x="4814" y="165"/>
                  <a:pt x="4880" y="162"/>
                </a:cubicBezTo>
                <a:cubicBezTo>
                  <a:pt x="5045" y="180"/>
                  <a:pt x="5025" y="148"/>
                  <a:pt x="5064" y="266"/>
                </a:cubicBezTo>
                <a:cubicBezTo>
                  <a:pt x="5212" y="259"/>
                  <a:pt x="5341" y="251"/>
                  <a:pt x="5488" y="258"/>
                </a:cubicBezTo>
                <a:cubicBezTo>
                  <a:pt x="5525" y="313"/>
                  <a:pt x="5494" y="282"/>
                  <a:pt x="5616" y="282"/>
                </a:cubicBezTo>
                <a:lnTo>
                  <a:pt x="5616" y="842"/>
                </a:lnTo>
                <a:lnTo>
                  <a:pt x="2784" y="890"/>
                </a:lnTo>
                <a:lnTo>
                  <a:pt x="0" y="890"/>
                </a:lnTo>
                <a:lnTo>
                  <a:pt x="0" y="466"/>
                </a:lnTo>
                <a:close/>
              </a:path>
            </a:pathLst>
          </a:custGeom>
          <a:solidFill>
            <a:srgbClr val="FFFF99"/>
          </a:solidFill>
          <a:ln w="34925" cap="flat" cmpd="sng">
            <a:solidFill>
              <a:srgbClr val="FFFF99"/>
            </a:solidFill>
            <a:prstDash val="solid"/>
            <a:round/>
            <a:headEnd type="none" w="med" len="med"/>
            <a:tailEnd type="none" w="med" len="med"/>
          </a:ln>
        </p:spPr>
        <p:txBody>
          <a:bodyPr/>
          <a:lstStyle/>
          <a:p>
            <a:endParaRPr lang="en-US"/>
          </a:p>
        </p:txBody>
      </p:sp>
      <p:sp>
        <p:nvSpPr>
          <p:cNvPr id="19462" name="Freeform 6"/>
          <p:cNvSpPr>
            <a:spLocks/>
          </p:cNvSpPr>
          <p:nvPr/>
        </p:nvSpPr>
        <p:spPr bwMode="auto">
          <a:xfrm>
            <a:off x="228600" y="5638800"/>
            <a:ext cx="8763000" cy="547688"/>
          </a:xfrm>
          <a:custGeom>
            <a:avLst/>
            <a:gdLst>
              <a:gd name="T0" fmla="*/ 0 w 5624"/>
              <a:gd name="T1" fmla="*/ 76 h 436"/>
              <a:gd name="T2" fmla="*/ 24 w 5624"/>
              <a:gd name="T3" fmla="*/ 92 h 436"/>
              <a:gd name="T4" fmla="*/ 72 w 5624"/>
              <a:gd name="T5" fmla="*/ 108 h 436"/>
              <a:gd name="T6" fmla="*/ 424 w 5624"/>
              <a:gd name="T7" fmla="*/ 92 h 436"/>
              <a:gd name="T8" fmla="*/ 600 w 5624"/>
              <a:gd name="T9" fmla="*/ 140 h 436"/>
              <a:gd name="T10" fmla="*/ 888 w 5624"/>
              <a:gd name="T11" fmla="*/ 108 h 436"/>
              <a:gd name="T12" fmla="*/ 1304 w 5624"/>
              <a:gd name="T13" fmla="*/ 100 h 436"/>
              <a:gd name="T14" fmla="*/ 1648 w 5624"/>
              <a:gd name="T15" fmla="*/ 108 h 436"/>
              <a:gd name="T16" fmla="*/ 1832 w 5624"/>
              <a:gd name="T17" fmla="*/ 140 h 436"/>
              <a:gd name="T18" fmla="*/ 1968 w 5624"/>
              <a:gd name="T19" fmla="*/ 108 h 436"/>
              <a:gd name="T20" fmla="*/ 2216 w 5624"/>
              <a:gd name="T21" fmla="*/ 92 h 436"/>
              <a:gd name="T22" fmla="*/ 2288 w 5624"/>
              <a:gd name="T23" fmla="*/ 76 h 436"/>
              <a:gd name="T24" fmla="*/ 2672 w 5624"/>
              <a:gd name="T25" fmla="*/ 76 h 436"/>
              <a:gd name="T26" fmla="*/ 2872 w 5624"/>
              <a:gd name="T27" fmla="*/ 52 h 436"/>
              <a:gd name="T28" fmla="*/ 3384 w 5624"/>
              <a:gd name="T29" fmla="*/ 84 h 436"/>
              <a:gd name="T30" fmla="*/ 3408 w 5624"/>
              <a:gd name="T31" fmla="*/ 92 h 436"/>
              <a:gd name="T32" fmla="*/ 3552 w 5624"/>
              <a:gd name="T33" fmla="*/ 100 h 436"/>
              <a:gd name="T34" fmla="*/ 3712 w 5624"/>
              <a:gd name="T35" fmla="*/ 76 h 436"/>
              <a:gd name="T36" fmla="*/ 3808 w 5624"/>
              <a:gd name="T37" fmla="*/ 28 h 436"/>
              <a:gd name="T38" fmla="*/ 3952 w 5624"/>
              <a:gd name="T39" fmla="*/ 12 h 436"/>
              <a:gd name="T40" fmla="*/ 4088 w 5624"/>
              <a:gd name="T41" fmla="*/ 20 h 436"/>
              <a:gd name="T42" fmla="*/ 4136 w 5624"/>
              <a:gd name="T43" fmla="*/ 52 h 436"/>
              <a:gd name="T44" fmla="*/ 4312 w 5624"/>
              <a:gd name="T45" fmla="*/ 76 h 436"/>
              <a:gd name="T46" fmla="*/ 4520 w 5624"/>
              <a:gd name="T47" fmla="*/ 92 h 436"/>
              <a:gd name="T48" fmla="*/ 4904 w 5624"/>
              <a:gd name="T49" fmla="*/ 108 h 436"/>
              <a:gd name="T50" fmla="*/ 5072 w 5624"/>
              <a:gd name="T51" fmla="*/ 68 h 436"/>
              <a:gd name="T52" fmla="*/ 5128 w 5624"/>
              <a:gd name="T53" fmla="*/ 36 h 436"/>
              <a:gd name="T54" fmla="*/ 5200 w 5624"/>
              <a:gd name="T55" fmla="*/ 44 h 436"/>
              <a:gd name="T56" fmla="*/ 5328 w 5624"/>
              <a:gd name="T57" fmla="*/ 36 h 436"/>
              <a:gd name="T58" fmla="*/ 5528 w 5624"/>
              <a:gd name="T59" fmla="*/ 68 h 436"/>
              <a:gd name="T60" fmla="*/ 5616 w 5624"/>
              <a:gd name="T61" fmla="*/ 60 h 436"/>
              <a:gd name="T62" fmla="*/ 5624 w 5624"/>
              <a:gd name="T63" fmla="*/ 436 h 436"/>
              <a:gd name="T64" fmla="*/ 8 w 5624"/>
              <a:gd name="T65" fmla="*/ 436 h 436"/>
              <a:gd name="T66" fmla="*/ 0 w 5624"/>
              <a:gd name="T67" fmla="*/ 76 h 4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624" h="436">
                <a:moveTo>
                  <a:pt x="0" y="76"/>
                </a:moveTo>
                <a:cubicBezTo>
                  <a:pt x="8" y="81"/>
                  <a:pt x="15" y="88"/>
                  <a:pt x="24" y="92"/>
                </a:cubicBezTo>
                <a:cubicBezTo>
                  <a:pt x="39" y="99"/>
                  <a:pt x="72" y="108"/>
                  <a:pt x="72" y="108"/>
                </a:cubicBezTo>
                <a:cubicBezTo>
                  <a:pt x="204" y="102"/>
                  <a:pt x="297" y="84"/>
                  <a:pt x="424" y="92"/>
                </a:cubicBezTo>
                <a:cubicBezTo>
                  <a:pt x="485" y="102"/>
                  <a:pt x="541" y="125"/>
                  <a:pt x="600" y="140"/>
                </a:cubicBezTo>
                <a:cubicBezTo>
                  <a:pt x="697" y="132"/>
                  <a:pt x="791" y="116"/>
                  <a:pt x="888" y="108"/>
                </a:cubicBezTo>
                <a:cubicBezTo>
                  <a:pt x="1035" y="113"/>
                  <a:pt x="1160" y="114"/>
                  <a:pt x="1304" y="100"/>
                </a:cubicBezTo>
                <a:cubicBezTo>
                  <a:pt x="1419" y="103"/>
                  <a:pt x="1648" y="108"/>
                  <a:pt x="1648" y="108"/>
                </a:cubicBezTo>
                <a:cubicBezTo>
                  <a:pt x="1710" y="118"/>
                  <a:pt x="1770" y="130"/>
                  <a:pt x="1832" y="140"/>
                </a:cubicBezTo>
                <a:cubicBezTo>
                  <a:pt x="1887" y="133"/>
                  <a:pt x="1915" y="114"/>
                  <a:pt x="1968" y="108"/>
                </a:cubicBezTo>
                <a:cubicBezTo>
                  <a:pt x="2045" y="99"/>
                  <a:pt x="2142" y="96"/>
                  <a:pt x="2216" y="92"/>
                </a:cubicBezTo>
                <a:cubicBezTo>
                  <a:pt x="2245" y="73"/>
                  <a:pt x="2255" y="65"/>
                  <a:pt x="2288" y="76"/>
                </a:cubicBezTo>
                <a:cubicBezTo>
                  <a:pt x="2429" y="64"/>
                  <a:pt x="2533" y="59"/>
                  <a:pt x="2672" y="76"/>
                </a:cubicBezTo>
                <a:cubicBezTo>
                  <a:pt x="2742" y="66"/>
                  <a:pt x="2799" y="57"/>
                  <a:pt x="2872" y="52"/>
                </a:cubicBezTo>
                <a:cubicBezTo>
                  <a:pt x="3046" y="64"/>
                  <a:pt x="3205" y="79"/>
                  <a:pt x="3384" y="84"/>
                </a:cubicBezTo>
                <a:cubicBezTo>
                  <a:pt x="3392" y="87"/>
                  <a:pt x="3408" y="92"/>
                  <a:pt x="3408" y="92"/>
                </a:cubicBezTo>
                <a:cubicBezTo>
                  <a:pt x="3465" y="111"/>
                  <a:pt x="3483" y="106"/>
                  <a:pt x="3552" y="100"/>
                </a:cubicBezTo>
                <a:cubicBezTo>
                  <a:pt x="3604" y="87"/>
                  <a:pt x="3660" y="91"/>
                  <a:pt x="3712" y="76"/>
                </a:cubicBezTo>
                <a:cubicBezTo>
                  <a:pt x="3746" y="66"/>
                  <a:pt x="3774" y="39"/>
                  <a:pt x="3808" y="28"/>
                </a:cubicBezTo>
                <a:cubicBezTo>
                  <a:pt x="3854" y="13"/>
                  <a:pt x="3904" y="18"/>
                  <a:pt x="3952" y="12"/>
                </a:cubicBezTo>
                <a:cubicBezTo>
                  <a:pt x="3997" y="15"/>
                  <a:pt x="4088" y="20"/>
                  <a:pt x="4088" y="20"/>
                </a:cubicBezTo>
                <a:lnTo>
                  <a:pt x="4136" y="52"/>
                </a:lnTo>
                <a:cubicBezTo>
                  <a:pt x="4222" y="58"/>
                  <a:pt x="4244" y="59"/>
                  <a:pt x="4312" y="76"/>
                </a:cubicBezTo>
                <a:cubicBezTo>
                  <a:pt x="4373" y="117"/>
                  <a:pt x="4451" y="96"/>
                  <a:pt x="4520" y="92"/>
                </a:cubicBezTo>
                <a:cubicBezTo>
                  <a:pt x="4646" y="71"/>
                  <a:pt x="4794" y="35"/>
                  <a:pt x="4904" y="108"/>
                </a:cubicBezTo>
                <a:cubicBezTo>
                  <a:pt x="4965" y="103"/>
                  <a:pt x="5028" y="112"/>
                  <a:pt x="5072" y="68"/>
                </a:cubicBezTo>
                <a:cubicBezTo>
                  <a:pt x="5095" y="0"/>
                  <a:pt x="5094" y="87"/>
                  <a:pt x="5128" y="36"/>
                </a:cubicBezTo>
                <a:cubicBezTo>
                  <a:pt x="5149" y="141"/>
                  <a:pt x="5124" y="51"/>
                  <a:pt x="5200" y="44"/>
                </a:cubicBezTo>
                <a:cubicBezTo>
                  <a:pt x="5243" y="40"/>
                  <a:pt x="5285" y="39"/>
                  <a:pt x="5328" y="36"/>
                </a:cubicBezTo>
                <a:cubicBezTo>
                  <a:pt x="5408" y="41"/>
                  <a:pt x="5457" y="50"/>
                  <a:pt x="5528" y="68"/>
                </a:cubicBezTo>
                <a:cubicBezTo>
                  <a:pt x="5584" y="57"/>
                  <a:pt x="5554" y="60"/>
                  <a:pt x="5616" y="60"/>
                </a:cubicBezTo>
                <a:lnTo>
                  <a:pt x="5624" y="436"/>
                </a:lnTo>
                <a:lnTo>
                  <a:pt x="8" y="436"/>
                </a:lnTo>
                <a:lnTo>
                  <a:pt x="0" y="76"/>
                </a:lnTo>
                <a:close/>
              </a:path>
            </a:pathLst>
          </a:custGeom>
          <a:solidFill>
            <a:srgbClr val="666633"/>
          </a:solidFill>
          <a:ln w="34925" cap="flat" cmpd="sng">
            <a:solidFill>
              <a:srgbClr val="666633"/>
            </a:solidFill>
            <a:prstDash val="solid"/>
            <a:round/>
            <a:headEnd type="none" w="med" len="med"/>
            <a:tailEnd type="none" w="med" len="med"/>
          </a:ln>
        </p:spPr>
        <p:txBody>
          <a:bodyPr/>
          <a:lstStyle/>
          <a:p>
            <a:endParaRPr lang="en-US"/>
          </a:p>
        </p:txBody>
      </p:sp>
      <p:sp>
        <p:nvSpPr>
          <p:cNvPr id="19463" name="Text Box 7"/>
          <p:cNvSpPr txBox="1">
            <a:spLocks noChangeArrowheads="1"/>
          </p:cNvSpPr>
          <p:nvPr/>
        </p:nvSpPr>
        <p:spPr bwMode="auto">
          <a:xfrm>
            <a:off x="7086600" y="40386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LANDSIDE</a:t>
            </a:r>
          </a:p>
        </p:txBody>
      </p:sp>
      <p:sp>
        <p:nvSpPr>
          <p:cNvPr id="19464" name="Text Box 8"/>
          <p:cNvSpPr txBox="1">
            <a:spLocks noChangeArrowheads="1"/>
          </p:cNvSpPr>
          <p:nvPr/>
        </p:nvSpPr>
        <p:spPr bwMode="auto">
          <a:xfrm>
            <a:off x="2743200" y="4038600"/>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RIVERSIDE</a:t>
            </a:r>
          </a:p>
        </p:txBody>
      </p:sp>
      <p:sp>
        <p:nvSpPr>
          <p:cNvPr id="385033" name="Rectangle 9"/>
          <p:cNvSpPr>
            <a:spLocks noGrp="1" noChangeArrowheads="1"/>
          </p:cNvSpPr>
          <p:nvPr>
            <p:ph type="title"/>
          </p:nvPr>
        </p:nvSpPr>
        <p:spPr>
          <a:xfrm>
            <a:off x="457200" y="609600"/>
            <a:ext cx="7959725" cy="685800"/>
          </a:xfrm>
        </p:spPr>
        <p:txBody>
          <a:bodyPr>
            <a:normAutofit fontScale="90000"/>
          </a:bodyPr>
          <a:lstStyle/>
          <a:p>
            <a:pPr defTabSz="914363" fontAlgn="auto">
              <a:spcAft>
                <a:spcPts val="0"/>
              </a:spcAft>
              <a:defRPr/>
            </a:pPr>
            <a:r>
              <a:rPr/>
              <a:t>Cutoffs / Slurry Trenches</a:t>
            </a:r>
          </a:p>
        </p:txBody>
      </p:sp>
      <p:sp>
        <p:nvSpPr>
          <p:cNvPr id="19466" name="Text Box 10"/>
          <p:cNvSpPr txBox="1">
            <a:spLocks noChangeArrowheads="1"/>
          </p:cNvSpPr>
          <p:nvPr/>
        </p:nvSpPr>
        <p:spPr bwMode="auto">
          <a:xfrm>
            <a:off x="4191000" y="5943600"/>
            <a:ext cx="220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solidFill>
                  <a:srgbClr val="FFFFFF"/>
                </a:solidFill>
              </a:rPr>
              <a:t>Tertiary Formation</a:t>
            </a:r>
          </a:p>
        </p:txBody>
      </p:sp>
      <p:sp>
        <p:nvSpPr>
          <p:cNvPr id="19467" name="Text Box 11"/>
          <p:cNvSpPr txBox="1">
            <a:spLocks noChangeArrowheads="1"/>
          </p:cNvSpPr>
          <p:nvPr/>
        </p:nvSpPr>
        <p:spPr bwMode="auto">
          <a:xfrm>
            <a:off x="2819400" y="49530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t>Sand</a:t>
            </a:r>
          </a:p>
        </p:txBody>
      </p:sp>
      <p:sp>
        <p:nvSpPr>
          <p:cNvPr id="19468" name="Text Box 12"/>
          <p:cNvSpPr txBox="1">
            <a:spLocks noChangeArrowheads="1"/>
          </p:cNvSpPr>
          <p:nvPr/>
        </p:nvSpPr>
        <p:spPr bwMode="auto">
          <a:xfrm>
            <a:off x="5257800" y="44958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b="1">
                <a:solidFill>
                  <a:srgbClr val="FFFFFF"/>
                </a:solidFill>
              </a:rPr>
              <a:t>Clay</a:t>
            </a:r>
          </a:p>
        </p:txBody>
      </p:sp>
      <p:sp>
        <p:nvSpPr>
          <p:cNvPr id="19469" name="Line 13"/>
          <p:cNvSpPr>
            <a:spLocks noChangeShapeType="1"/>
          </p:cNvSpPr>
          <p:nvPr/>
        </p:nvSpPr>
        <p:spPr bwMode="auto">
          <a:xfrm>
            <a:off x="1447800" y="4772025"/>
            <a:ext cx="381000" cy="1809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0" name="Line 14"/>
          <p:cNvSpPr>
            <a:spLocks noChangeShapeType="1"/>
          </p:cNvSpPr>
          <p:nvPr/>
        </p:nvSpPr>
        <p:spPr bwMode="auto">
          <a:xfrm>
            <a:off x="990600" y="5076825"/>
            <a:ext cx="381000" cy="1809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1" name="Line 15"/>
          <p:cNvSpPr>
            <a:spLocks noChangeShapeType="1"/>
          </p:cNvSpPr>
          <p:nvPr/>
        </p:nvSpPr>
        <p:spPr bwMode="auto">
          <a:xfrm>
            <a:off x="1676400" y="5153025"/>
            <a:ext cx="381000" cy="18097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2" name="Line 16"/>
          <p:cNvSpPr>
            <a:spLocks noChangeShapeType="1"/>
          </p:cNvSpPr>
          <p:nvPr/>
        </p:nvSpPr>
        <p:spPr bwMode="auto">
          <a:xfrm rot="-1111452">
            <a:off x="2292350" y="4918075"/>
            <a:ext cx="381000" cy="18573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3" name="Line 17"/>
          <p:cNvSpPr>
            <a:spLocks noChangeShapeType="1"/>
          </p:cNvSpPr>
          <p:nvPr/>
        </p:nvSpPr>
        <p:spPr bwMode="auto">
          <a:xfrm rot="-1337836">
            <a:off x="2368550" y="5373688"/>
            <a:ext cx="381000" cy="1873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4" name="Line 18"/>
          <p:cNvSpPr>
            <a:spLocks noChangeShapeType="1"/>
          </p:cNvSpPr>
          <p:nvPr/>
        </p:nvSpPr>
        <p:spPr bwMode="auto">
          <a:xfrm rot="-1237327">
            <a:off x="3130550" y="5221288"/>
            <a:ext cx="381000" cy="1873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5" name="Line 19"/>
          <p:cNvSpPr>
            <a:spLocks noChangeShapeType="1"/>
          </p:cNvSpPr>
          <p:nvPr/>
        </p:nvSpPr>
        <p:spPr bwMode="auto">
          <a:xfrm rot="-1237327">
            <a:off x="3816350" y="4992688"/>
            <a:ext cx="381000" cy="1873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6" name="Line 20"/>
          <p:cNvSpPr>
            <a:spLocks noChangeShapeType="1"/>
          </p:cNvSpPr>
          <p:nvPr/>
        </p:nvSpPr>
        <p:spPr bwMode="auto">
          <a:xfrm rot="-1237327">
            <a:off x="3740150" y="5373688"/>
            <a:ext cx="381000" cy="1873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7" name="Line 21"/>
          <p:cNvSpPr>
            <a:spLocks noChangeShapeType="1"/>
          </p:cNvSpPr>
          <p:nvPr/>
        </p:nvSpPr>
        <p:spPr bwMode="auto">
          <a:xfrm rot="3312320">
            <a:off x="3629819" y="4596607"/>
            <a:ext cx="319087" cy="2286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8" name="Line 22"/>
          <p:cNvSpPr>
            <a:spLocks noChangeShapeType="1"/>
          </p:cNvSpPr>
          <p:nvPr/>
        </p:nvSpPr>
        <p:spPr bwMode="auto">
          <a:xfrm rot="-1237327">
            <a:off x="3130550" y="4764088"/>
            <a:ext cx="381000" cy="1873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47" name="Line 23"/>
          <p:cNvSpPr>
            <a:spLocks noChangeShapeType="1"/>
          </p:cNvSpPr>
          <p:nvPr/>
        </p:nvSpPr>
        <p:spPr bwMode="auto">
          <a:xfrm rot="-2372921">
            <a:off x="5724525" y="5360988"/>
            <a:ext cx="381000" cy="19685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0" name="Line 24"/>
          <p:cNvSpPr>
            <a:spLocks noChangeShapeType="1"/>
          </p:cNvSpPr>
          <p:nvPr/>
        </p:nvSpPr>
        <p:spPr bwMode="auto">
          <a:xfrm rot="-4726286">
            <a:off x="7785100" y="4738688"/>
            <a:ext cx="120650" cy="3048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49" name="Rectangle 25"/>
          <p:cNvSpPr>
            <a:spLocks noChangeArrowheads="1"/>
          </p:cNvSpPr>
          <p:nvPr/>
        </p:nvSpPr>
        <p:spPr bwMode="auto">
          <a:xfrm>
            <a:off x="4648200" y="4495800"/>
            <a:ext cx="76200" cy="1219200"/>
          </a:xfrm>
          <a:prstGeom prst="rect">
            <a:avLst/>
          </a:prstGeom>
          <a:solidFill>
            <a:srgbClr val="663300"/>
          </a:solidFill>
          <a:ln w="34925">
            <a:solidFill>
              <a:srgbClr val="663300"/>
            </a:solidFill>
            <a:miter lim="800000"/>
            <a:headEnd/>
            <a:tailEnd/>
          </a:ln>
        </p:spPr>
        <p:txBody>
          <a:bodyPr wrap="none" anchor="ctr"/>
          <a:lstStyle/>
          <a:p>
            <a:endParaRPr lang="en-US"/>
          </a:p>
        </p:txBody>
      </p:sp>
      <p:sp>
        <p:nvSpPr>
          <p:cNvPr id="385050" name="Line 26"/>
          <p:cNvSpPr>
            <a:spLocks noChangeShapeType="1"/>
          </p:cNvSpPr>
          <p:nvPr/>
        </p:nvSpPr>
        <p:spPr bwMode="auto">
          <a:xfrm rot="-1111452">
            <a:off x="5019675" y="5056188"/>
            <a:ext cx="381000" cy="125412"/>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3" name="Line 27"/>
          <p:cNvSpPr>
            <a:spLocks noChangeShapeType="1"/>
          </p:cNvSpPr>
          <p:nvPr/>
        </p:nvSpPr>
        <p:spPr bwMode="auto">
          <a:xfrm rot="-1337836">
            <a:off x="5033963" y="5357813"/>
            <a:ext cx="381000" cy="127000"/>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2" name="Line 28"/>
          <p:cNvSpPr>
            <a:spLocks noChangeShapeType="1"/>
          </p:cNvSpPr>
          <p:nvPr/>
        </p:nvSpPr>
        <p:spPr bwMode="auto">
          <a:xfrm rot="-1237327">
            <a:off x="6326188" y="5267325"/>
            <a:ext cx="457200" cy="6508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3" name="Line 29"/>
          <p:cNvSpPr>
            <a:spLocks noChangeShapeType="1"/>
          </p:cNvSpPr>
          <p:nvPr/>
        </p:nvSpPr>
        <p:spPr bwMode="auto">
          <a:xfrm rot="-1237327">
            <a:off x="5873750" y="4916488"/>
            <a:ext cx="381000" cy="187325"/>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4" name="Line 30"/>
          <p:cNvSpPr>
            <a:spLocks noChangeShapeType="1"/>
          </p:cNvSpPr>
          <p:nvPr/>
        </p:nvSpPr>
        <p:spPr bwMode="auto">
          <a:xfrm rot="20362673" flipV="1">
            <a:off x="7951788" y="5108575"/>
            <a:ext cx="457200" cy="6508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5" name="Line 31"/>
          <p:cNvSpPr>
            <a:spLocks noChangeShapeType="1"/>
          </p:cNvSpPr>
          <p:nvPr/>
        </p:nvSpPr>
        <p:spPr bwMode="auto">
          <a:xfrm rot="-1237327">
            <a:off x="7392988" y="5495925"/>
            <a:ext cx="457200" cy="6508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6" name="Line 32"/>
          <p:cNvSpPr>
            <a:spLocks noChangeShapeType="1"/>
          </p:cNvSpPr>
          <p:nvPr/>
        </p:nvSpPr>
        <p:spPr bwMode="auto">
          <a:xfrm rot="-1237327">
            <a:off x="6859588" y="5038725"/>
            <a:ext cx="457200" cy="65088"/>
          </a:xfrm>
          <a:prstGeom prst="line">
            <a:avLst/>
          </a:prstGeom>
          <a:noFill/>
          <a:ln w="349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5057" name="Text Box 33"/>
          <p:cNvSpPr txBox="1">
            <a:spLocks noChangeArrowheads="1"/>
          </p:cNvSpPr>
          <p:nvPr/>
        </p:nvSpPr>
        <p:spPr bwMode="auto">
          <a:xfrm>
            <a:off x="381000" y="1676400"/>
            <a:ext cx="43434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a:t>Advantages </a:t>
            </a:r>
          </a:p>
          <a:p>
            <a:pPr>
              <a:buFontTx/>
              <a:buChar char="•"/>
            </a:pPr>
            <a:r>
              <a:rPr lang="en-US" sz="2000"/>
              <a:t>Most Effective Seepage Measure</a:t>
            </a:r>
          </a:p>
          <a:p>
            <a:pPr>
              <a:buFontTx/>
              <a:buChar char="•"/>
            </a:pPr>
            <a:r>
              <a:rPr lang="en-US" sz="2000"/>
              <a:t>Addresses Through Seepage</a:t>
            </a:r>
          </a:p>
          <a:p>
            <a:pPr>
              <a:buFontTx/>
              <a:buChar char="•"/>
            </a:pPr>
            <a:r>
              <a:rPr lang="en-US" sz="2000"/>
              <a:t>ROW</a:t>
            </a:r>
          </a:p>
          <a:p>
            <a:pPr>
              <a:buFontTx/>
              <a:buChar char="•"/>
            </a:pPr>
            <a:r>
              <a:rPr lang="en-US" sz="2000"/>
              <a:t>Minimal Borrow</a:t>
            </a:r>
          </a:p>
          <a:p>
            <a:pPr>
              <a:buFontTx/>
              <a:buChar char="•"/>
            </a:pPr>
            <a:r>
              <a:rPr lang="en-US" sz="2000"/>
              <a:t>Environmental Impacts</a:t>
            </a:r>
          </a:p>
          <a:p>
            <a:pPr>
              <a:buFontTx/>
              <a:buChar char="•"/>
            </a:pPr>
            <a:r>
              <a:rPr lang="en-US" sz="2000"/>
              <a:t>Maintenance </a:t>
            </a:r>
          </a:p>
        </p:txBody>
      </p:sp>
      <p:sp>
        <p:nvSpPr>
          <p:cNvPr id="385058" name="Text Box 34"/>
          <p:cNvSpPr txBox="1">
            <a:spLocks noChangeArrowheads="1"/>
          </p:cNvSpPr>
          <p:nvPr/>
        </p:nvSpPr>
        <p:spPr bwMode="auto">
          <a:xfrm>
            <a:off x="5562600" y="1752600"/>
            <a:ext cx="30480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u="sng"/>
              <a:t>Disadvantages</a:t>
            </a:r>
            <a:r>
              <a:rPr lang="en-US" sz="2400" u="sng"/>
              <a:t> </a:t>
            </a:r>
          </a:p>
          <a:p>
            <a:pPr>
              <a:buFontTx/>
              <a:buChar char="•"/>
            </a:pPr>
            <a:r>
              <a:rPr lang="en-US" sz="2000"/>
              <a:t>Initial Cost</a:t>
            </a:r>
          </a:p>
          <a:p>
            <a:pPr>
              <a:buFontTx/>
              <a:buChar char="•"/>
            </a:pPr>
            <a:r>
              <a:rPr lang="en-US" sz="2000"/>
              <a:t>Trench Stability</a:t>
            </a:r>
          </a:p>
          <a:p>
            <a:pPr>
              <a:buFontTx/>
              <a:buChar char="•"/>
            </a:pPr>
            <a:r>
              <a:rPr lang="en-US" sz="2000"/>
              <a:t>Construction Duration</a:t>
            </a:r>
          </a:p>
          <a:p>
            <a:pPr>
              <a:spcBef>
                <a:spcPct val="50000"/>
              </a:spcBef>
            </a:pPr>
            <a:endParaRPr lang="en-US" sz="2000"/>
          </a:p>
        </p:txBody>
      </p:sp>
      <p:sp>
        <p:nvSpPr>
          <p:cNvPr id="19491" name="Text Box 35"/>
          <p:cNvSpPr txBox="1">
            <a:spLocks noChangeArrowheads="1"/>
          </p:cNvSpPr>
          <p:nvPr/>
        </p:nvSpPr>
        <p:spPr bwMode="auto">
          <a:xfrm>
            <a:off x="365125" y="1258888"/>
            <a:ext cx="7927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t>Slurry Trench – Most effective method of seepage control</a:t>
            </a:r>
          </a:p>
        </p:txBody>
      </p:sp>
    </p:spTree>
    <p:extLst>
      <p:ext uri="{BB962C8B-B14F-4D97-AF65-F5344CB8AC3E}">
        <p14:creationId xmlns:p14="http://schemas.microsoft.com/office/powerpoint/2010/main" val="13850999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5049"/>
                                        </p:tgtEl>
                                        <p:attrNameLst>
                                          <p:attrName>style.visibility</p:attrName>
                                        </p:attrNameLst>
                                      </p:cBhvr>
                                      <p:to>
                                        <p:strVal val="visible"/>
                                      </p:to>
                                    </p:set>
                                    <p:animEffect transition="in" filter="wipe(down)">
                                      <p:cBhvr>
                                        <p:cTn id="7" dur="2000"/>
                                        <p:tgtEl>
                                          <p:spTgt spid="385049"/>
                                        </p:tgtEl>
                                      </p:cBhvr>
                                    </p:animEffect>
                                  </p:childTnLst>
                                </p:cTn>
                              </p:par>
                            </p:childTnLst>
                          </p:cTn>
                        </p:par>
                        <p:par>
                          <p:cTn id="8" fill="hold" nodeType="afterGroup">
                            <p:stCondLst>
                              <p:cond delay="2000"/>
                            </p:stCondLst>
                            <p:childTnLst>
                              <p:par>
                                <p:cTn id="9" presetID="22" presetClass="exit" presetSubtype="8" fill="hold" grpId="0" nodeType="afterEffect">
                                  <p:stCondLst>
                                    <p:cond delay="0"/>
                                  </p:stCondLst>
                                  <p:childTnLst>
                                    <p:animEffect transition="out" filter="wipe(left)">
                                      <p:cBhvr>
                                        <p:cTn id="10" dur="500"/>
                                        <p:tgtEl>
                                          <p:spTgt spid="385050"/>
                                        </p:tgtEl>
                                      </p:cBhvr>
                                    </p:animEffect>
                                    <p:set>
                                      <p:cBhvr>
                                        <p:cTn id="11" dur="1" fill="hold">
                                          <p:stCondLst>
                                            <p:cond delay="499"/>
                                          </p:stCondLst>
                                        </p:cTn>
                                        <p:tgtEl>
                                          <p:spTgt spid="385050"/>
                                        </p:tgtEl>
                                        <p:attrNameLst>
                                          <p:attrName>style.visibility</p:attrName>
                                        </p:attrNameLst>
                                      </p:cBhvr>
                                      <p:to>
                                        <p:strVal val="hidden"/>
                                      </p:to>
                                    </p:set>
                                  </p:childTnLst>
                                </p:cTn>
                              </p:par>
                            </p:childTnLst>
                          </p:cTn>
                        </p:par>
                        <p:par>
                          <p:cTn id="12" fill="hold" nodeType="afterGroup">
                            <p:stCondLst>
                              <p:cond delay="2500"/>
                            </p:stCondLst>
                            <p:childTnLst>
                              <p:par>
                                <p:cTn id="13" presetID="22" presetClass="exit" presetSubtype="8" fill="hold" grpId="0" nodeType="afterEffect">
                                  <p:stCondLst>
                                    <p:cond delay="0"/>
                                  </p:stCondLst>
                                  <p:childTnLst>
                                    <p:animEffect transition="out" filter="wipe(left)">
                                      <p:cBhvr>
                                        <p:cTn id="14" dur="500"/>
                                        <p:tgtEl>
                                          <p:spTgt spid="385047"/>
                                        </p:tgtEl>
                                      </p:cBhvr>
                                    </p:animEffect>
                                    <p:set>
                                      <p:cBhvr>
                                        <p:cTn id="15" dur="1" fill="hold">
                                          <p:stCondLst>
                                            <p:cond delay="499"/>
                                          </p:stCondLst>
                                        </p:cTn>
                                        <p:tgtEl>
                                          <p:spTgt spid="385047"/>
                                        </p:tgtEl>
                                        <p:attrNameLst>
                                          <p:attrName>style.visibility</p:attrName>
                                        </p:attrNameLst>
                                      </p:cBhvr>
                                      <p:to>
                                        <p:strVal val="hidden"/>
                                      </p:to>
                                    </p:set>
                                  </p:childTnLst>
                                </p:cTn>
                              </p:par>
                            </p:childTnLst>
                          </p:cTn>
                        </p:par>
                        <p:par>
                          <p:cTn id="16" fill="hold" nodeType="afterGroup">
                            <p:stCondLst>
                              <p:cond delay="3000"/>
                            </p:stCondLst>
                            <p:childTnLst>
                              <p:par>
                                <p:cTn id="17" presetID="22" presetClass="exit" presetSubtype="8" fill="hold" grpId="0" nodeType="afterEffect">
                                  <p:stCondLst>
                                    <p:cond delay="0"/>
                                  </p:stCondLst>
                                  <p:childTnLst>
                                    <p:animEffect transition="out" filter="wipe(left)">
                                      <p:cBhvr>
                                        <p:cTn id="18" dur="500"/>
                                        <p:tgtEl>
                                          <p:spTgt spid="385055"/>
                                        </p:tgtEl>
                                      </p:cBhvr>
                                    </p:animEffect>
                                    <p:set>
                                      <p:cBhvr>
                                        <p:cTn id="19" dur="1" fill="hold">
                                          <p:stCondLst>
                                            <p:cond delay="499"/>
                                          </p:stCondLst>
                                        </p:cTn>
                                        <p:tgtEl>
                                          <p:spTgt spid="385055"/>
                                        </p:tgtEl>
                                        <p:attrNameLst>
                                          <p:attrName>style.visibility</p:attrName>
                                        </p:attrNameLst>
                                      </p:cBhvr>
                                      <p:to>
                                        <p:strVal val="hidden"/>
                                      </p:to>
                                    </p:set>
                                  </p:childTnLst>
                                </p:cTn>
                              </p:par>
                            </p:childTnLst>
                          </p:cTn>
                        </p:par>
                        <p:par>
                          <p:cTn id="20" fill="hold" nodeType="afterGroup">
                            <p:stCondLst>
                              <p:cond delay="3500"/>
                            </p:stCondLst>
                            <p:childTnLst>
                              <p:par>
                                <p:cTn id="21" presetID="22" presetClass="exit" presetSubtype="8" fill="hold" grpId="0" nodeType="afterEffect">
                                  <p:stCondLst>
                                    <p:cond delay="0"/>
                                  </p:stCondLst>
                                  <p:childTnLst>
                                    <p:animEffect transition="out" filter="wipe(left)">
                                      <p:cBhvr>
                                        <p:cTn id="22" dur="500"/>
                                        <p:tgtEl>
                                          <p:spTgt spid="385054"/>
                                        </p:tgtEl>
                                      </p:cBhvr>
                                    </p:animEffect>
                                    <p:set>
                                      <p:cBhvr>
                                        <p:cTn id="23" dur="1" fill="hold">
                                          <p:stCondLst>
                                            <p:cond delay="499"/>
                                          </p:stCondLst>
                                        </p:cTn>
                                        <p:tgtEl>
                                          <p:spTgt spid="385054"/>
                                        </p:tgtEl>
                                        <p:attrNameLst>
                                          <p:attrName>style.visibility</p:attrName>
                                        </p:attrNameLst>
                                      </p:cBhvr>
                                      <p:to>
                                        <p:strVal val="hidden"/>
                                      </p:to>
                                    </p:set>
                                  </p:childTnLst>
                                </p:cTn>
                              </p:par>
                            </p:childTnLst>
                          </p:cTn>
                        </p:par>
                        <p:par>
                          <p:cTn id="24" fill="hold" nodeType="afterGroup">
                            <p:stCondLst>
                              <p:cond delay="4000"/>
                            </p:stCondLst>
                            <p:childTnLst>
                              <p:par>
                                <p:cTn id="25" presetID="22" presetClass="exit" presetSubtype="8" fill="hold" grpId="0" nodeType="afterEffect">
                                  <p:stCondLst>
                                    <p:cond delay="0"/>
                                  </p:stCondLst>
                                  <p:childTnLst>
                                    <p:animEffect transition="out" filter="wipe(left)">
                                      <p:cBhvr>
                                        <p:cTn id="26" dur="500"/>
                                        <p:tgtEl>
                                          <p:spTgt spid="385053"/>
                                        </p:tgtEl>
                                      </p:cBhvr>
                                    </p:animEffect>
                                    <p:set>
                                      <p:cBhvr>
                                        <p:cTn id="27" dur="1" fill="hold">
                                          <p:stCondLst>
                                            <p:cond delay="499"/>
                                          </p:stCondLst>
                                        </p:cTn>
                                        <p:tgtEl>
                                          <p:spTgt spid="385053"/>
                                        </p:tgtEl>
                                        <p:attrNameLst>
                                          <p:attrName>style.visibility</p:attrName>
                                        </p:attrNameLst>
                                      </p:cBhvr>
                                      <p:to>
                                        <p:strVal val="hidden"/>
                                      </p:to>
                                    </p:set>
                                  </p:childTnLst>
                                </p:cTn>
                              </p:par>
                            </p:childTnLst>
                          </p:cTn>
                        </p:par>
                        <p:par>
                          <p:cTn id="28" fill="hold" nodeType="afterGroup">
                            <p:stCondLst>
                              <p:cond delay="4500"/>
                            </p:stCondLst>
                            <p:childTnLst>
                              <p:par>
                                <p:cTn id="29" presetID="22" presetClass="exit" presetSubtype="8" fill="hold" grpId="0" nodeType="afterEffect">
                                  <p:stCondLst>
                                    <p:cond delay="0"/>
                                  </p:stCondLst>
                                  <p:childTnLst>
                                    <p:animEffect transition="out" filter="wipe(left)">
                                      <p:cBhvr>
                                        <p:cTn id="30" dur="500"/>
                                        <p:tgtEl>
                                          <p:spTgt spid="385056"/>
                                        </p:tgtEl>
                                      </p:cBhvr>
                                    </p:animEffect>
                                    <p:set>
                                      <p:cBhvr>
                                        <p:cTn id="31" dur="1" fill="hold">
                                          <p:stCondLst>
                                            <p:cond delay="499"/>
                                          </p:stCondLst>
                                        </p:cTn>
                                        <p:tgtEl>
                                          <p:spTgt spid="385056"/>
                                        </p:tgtEl>
                                        <p:attrNameLst>
                                          <p:attrName>style.visibility</p:attrName>
                                        </p:attrNameLst>
                                      </p:cBhvr>
                                      <p:to>
                                        <p:strVal val="hidden"/>
                                      </p:to>
                                    </p:set>
                                  </p:childTnLst>
                                </p:cTn>
                              </p:par>
                            </p:childTnLst>
                          </p:cTn>
                        </p:par>
                        <p:par>
                          <p:cTn id="32" fill="hold" nodeType="afterGroup">
                            <p:stCondLst>
                              <p:cond delay="5000"/>
                            </p:stCondLst>
                            <p:childTnLst>
                              <p:par>
                                <p:cTn id="33" presetID="22" presetClass="exit" presetSubtype="8" fill="hold" grpId="0" nodeType="afterEffect">
                                  <p:stCondLst>
                                    <p:cond delay="0"/>
                                  </p:stCondLst>
                                  <p:childTnLst>
                                    <p:animEffect transition="out" filter="wipe(left)">
                                      <p:cBhvr>
                                        <p:cTn id="34" dur="500"/>
                                        <p:tgtEl>
                                          <p:spTgt spid="385052"/>
                                        </p:tgtEl>
                                      </p:cBhvr>
                                    </p:animEffect>
                                    <p:set>
                                      <p:cBhvr>
                                        <p:cTn id="35" dur="1" fill="hold">
                                          <p:stCondLst>
                                            <p:cond delay="499"/>
                                          </p:stCondLst>
                                        </p:cTn>
                                        <p:tgtEl>
                                          <p:spTgt spid="385052"/>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8505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8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47" grpId="0" animBg="1"/>
      <p:bldP spid="385049" grpId="0" animBg="1"/>
      <p:bldP spid="385050" grpId="0" animBg="1"/>
      <p:bldP spid="385052" grpId="0" animBg="1"/>
      <p:bldP spid="385053" grpId="0" animBg="1"/>
      <p:bldP spid="385054" grpId="0" animBg="1"/>
      <p:bldP spid="385055" grpId="0" animBg="1"/>
      <p:bldP spid="385056" grpId="0" animBg="1"/>
      <p:bldP spid="385057" grpId="0"/>
      <p:bldP spid="38505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427" y="456767"/>
            <a:ext cx="8535147" cy="6172850"/>
          </a:xfrm>
          <a:prstGeom prst="rect">
            <a:avLst/>
          </a:prstGeom>
          <a:noFill/>
          <a:ln w="38100">
            <a:solidFill>
              <a:schemeClr val="tx1"/>
            </a:solidFill>
            <a:miter lim="800000"/>
            <a:headEnd/>
            <a:tailEnd/>
          </a:ln>
        </p:spPr>
        <p:txBody>
          <a:bodyPr wrap="none" lIns="57150" tIns="28575" rIns="57150" bIns="28575" anchor="ctr"/>
          <a:lstStyle/>
          <a:p>
            <a:endParaRPr lang="en-US"/>
          </a:p>
        </p:txBody>
      </p:sp>
      <p:sp>
        <p:nvSpPr>
          <p:cNvPr id="2051" name="Rectangle 3"/>
          <p:cNvSpPr>
            <a:spLocks noChangeArrowheads="1"/>
          </p:cNvSpPr>
          <p:nvPr/>
        </p:nvSpPr>
        <p:spPr bwMode="auto">
          <a:xfrm>
            <a:off x="304427" y="5943384"/>
            <a:ext cx="8535147" cy="686233"/>
          </a:xfrm>
          <a:prstGeom prst="rect">
            <a:avLst/>
          </a:prstGeom>
          <a:noFill/>
          <a:ln w="38100">
            <a:solidFill>
              <a:schemeClr val="tx1"/>
            </a:solidFill>
            <a:miter lim="800000"/>
            <a:headEnd/>
            <a:tailEnd/>
          </a:ln>
        </p:spPr>
        <p:txBody>
          <a:bodyPr wrap="none" lIns="57150" tIns="28575" rIns="57150" bIns="28575" anchor="ctr"/>
          <a:lstStyle/>
          <a:p>
            <a:endParaRPr lang="en-US"/>
          </a:p>
        </p:txBody>
      </p:sp>
      <p:pic>
        <p:nvPicPr>
          <p:cNvPr id="2052" name="Picture 12" descr="C:\My Documents\AMECLogo.BMP"/>
          <p:cNvPicPr>
            <a:picLocks noChangeAspect="1" noChangeArrowheads="1"/>
          </p:cNvPicPr>
          <p:nvPr/>
        </p:nvPicPr>
        <p:blipFill>
          <a:blip r:embed="rId3" cstate="print"/>
          <a:srcRect/>
          <a:stretch>
            <a:fillRect/>
          </a:stretch>
        </p:blipFill>
        <p:spPr bwMode="auto">
          <a:xfrm>
            <a:off x="7171765" y="6026727"/>
            <a:ext cx="1422214" cy="532534"/>
          </a:xfrm>
          <a:prstGeom prst="rect">
            <a:avLst/>
          </a:prstGeom>
          <a:noFill/>
          <a:ln w="9525">
            <a:noFill/>
            <a:miter lim="800000"/>
            <a:headEnd/>
            <a:tailEnd/>
          </a:ln>
        </p:spPr>
      </p:pic>
      <p:sp>
        <p:nvSpPr>
          <p:cNvPr id="2053" name="Text Box 15"/>
          <p:cNvSpPr txBox="1">
            <a:spLocks noChangeArrowheads="1"/>
          </p:cNvSpPr>
          <p:nvPr/>
        </p:nvSpPr>
        <p:spPr bwMode="auto">
          <a:xfrm>
            <a:off x="537882" y="5974773"/>
            <a:ext cx="1479892" cy="584775"/>
          </a:xfrm>
          <a:prstGeom prst="rect">
            <a:avLst/>
          </a:prstGeom>
          <a:noFill/>
          <a:ln w="9525">
            <a:noFill/>
            <a:miter lim="800000"/>
            <a:headEnd/>
            <a:tailEnd/>
          </a:ln>
        </p:spPr>
        <p:txBody>
          <a:bodyPr wrap="none" lIns="91440" tIns="45720" rIns="91440" bIns="45720">
            <a:spAutoFit/>
          </a:bodyPr>
          <a:lstStyle/>
          <a:p>
            <a:pPr defTabSz="914797"/>
            <a:r>
              <a:rPr lang="en-US" sz="800" dirty="0">
                <a:latin typeface="Arial" charset="0"/>
              </a:rPr>
              <a:t>Scale: None</a:t>
            </a:r>
          </a:p>
          <a:p>
            <a:pPr defTabSz="914797"/>
            <a:r>
              <a:rPr lang="en-US" sz="800" dirty="0">
                <a:latin typeface="Arial" charset="0"/>
              </a:rPr>
              <a:t>Drawn by: </a:t>
            </a:r>
            <a:r>
              <a:rPr lang="en-US" sz="800" dirty="0" smtClean="0">
                <a:latin typeface="Arial" charset="0"/>
              </a:rPr>
              <a:t>LS  </a:t>
            </a:r>
            <a:endParaRPr lang="en-US" sz="800" dirty="0">
              <a:latin typeface="Arial" charset="0"/>
            </a:endParaRPr>
          </a:p>
          <a:p>
            <a:pPr defTabSz="914797"/>
            <a:r>
              <a:rPr lang="en-US" sz="800" dirty="0">
                <a:latin typeface="Arial" charset="0"/>
              </a:rPr>
              <a:t>Date: March 16, 2011</a:t>
            </a:r>
          </a:p>
          <a:p>
            <a:pPr defTabSz="914797"/>
            <a:r>
              <a:rPr lang="en-US" sz="800" dirty="0">
                <a:latin typeface="Arial" charset="0"/>
              </a:rPr>
              <a:t>AMEC File No. 5-6317-0001</a:t>
            </a:r>
          </a:p>
        </p:txBody>
      </p:sp>
      <p:sp>
        <p:nvSpPr>
          <p:cNvPr id="2054" name="Text Box 19"/>
          <p:cNvSpPr txBox="1">
            <a:spLocks noChangeArrowheads="1"/>
          </p:cNvSpPr>
          <p:nvPr/>
        </p:nvSpPr>
        <p:spPr bwMode="auto">
          <a:xfrm>
            <a:off x="3280090" y="6026727"/>
            <a:ext cx="2685607" cy="492443"/>
          </a:xfrm>
          <a:prstGeom prst="rect">
            <a:avLst/>
          </a:prstGeom>
          <a:noFill/>
          <a:ln w="9525">
            <a:noFill/>
            <a:miter lim="800000"/>
            <a:headEnd/>
            <a:tailEnd/>
          </a:ln>
        </p:spPr>
        <p:txBody>
          <a:bodyPr wrap="none" lIns="91440" tIns="45720" rIns="91440" bIns="45720">
            <a:spAutoFit/>
          </a:bodyPr>
          <a:lstStyle/>
          <a:p>
            <a:pPr algn="ctr" defTabSz="914797"/>
            <a:r>
              <a:rPr lang="en-US" sz="1300" b="1" dirty="0" smtClean="0">
                <a:latin typeface="Arial" charset="0"/>
              </a:rPr>
              <a:t>WOOD RIVER </a:t>
            </a:r>
            <a:endParaRPr lang="en-US" sz="1300" b="1" dirty="0">
              <a:latin typeface="Arial" charset="0"/>
            </a:endParaRPr>
          </a:p>
          <a:p>
            <a:pPr algn="ctr" defTabSz="914797"/>
            <a:r>
              <a:rPr lang="en-US" sz="1300" b="1" dirty="0">
                <a:latin typeface="Arial" charset="0"/>
              </a:rPr>
              <a:t>PLANS AND CROSS SECTIONS</a:t>
            </a:r>
          </a:p>
        </p:txBody>
      </p:sp>
      <p:sp>
        <p:nvSpPr>
          <p:cNvPr id="2055" name="Freeform 212"/>
          <p:cNvSpPr>
            <a:spLocks/>
          </p:cNvSpPr>
          <p:nvPr/>
        </p:nvSpPr>
        <p:spPr bwMode="auto">
          <a:xfrm>
            <a:off x="2462493" y="5939055"/>
            <a:ext cx="2801" cy="694892"/>
          </a:xfrm>
          <a:custGeom>
            <a:avLst/>
            <a:gdLst>
              <a:gd name="T0" fmla="*/ 0 w 3"/>
              <a:gd name="T1" fmla="*/ 0 h 642"/>
              <a:gd name="T2" fmla="*/ 4762 w 3"/>
              <a:gd name="T3" fmla="*/ 1019175 h 642"/>
              <a:gd name="T4" fmla="*/ 0 60000 65536"/>
              <a:gd name="T5" fmla="*/ 0 60000 65536"/>
              <a:gd name="T6" fmla="*/ 0 w 3"/>
              <a:gd name="T7" fmla="*/ 0 h 642"/>
              <a:gd name="T8" fmla="*/ 3 w 3"/>
              <a:gd name="T9" fmla="*/ 642 h 642"/>
            </a:gdLst>
            <a:ahLst/>
            <a:cxnLst>
              <a:cxn ang="T4">
                <a:pos x="T0" y="T1"/>
              </a:cxn>
              <a:cxn ang="T5">
                <a:pos x="T2" y="T3"/>
              </a:cxn>
            </a:cxnLst>
            <a:rect l="T6" t="T7" r="T8" b="T9"/>
            <a:pathLst>
              <a:path w="3" h="642">
                <a:moveTo>
                  <a:pt x="0" y="0"/>
                </a:moveTo>
                <a:lnTo>
                  <a:pt x="3" y="642"/>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2056" name="Freeform 213"/>
          <p:cNvSpPr>
            <a:spLocks/>
          </p:cNvSpPr>
          <p:nvPr/>
        </p:nvSpPr>
        <p:spPr bwMode="auto">
          <a:xfrm>
            <a:off x="6813177" y="5934725"/>
            <a:ext cx="934" cy="707881"/>
          </a:xfrm>
          <a:custGeom>
            <a:avLst/>
            <a:gdLst>
              <a:gd name="T0" fmla="*/ 0 w 1"/>
              <a:gd name="T1" fmla="*/ 0 h 654"/>
              <a:gd name="T2" fmla="*/ 0 w 1"/>
              <a:gd name="T3" fmla="*/ 1038225 h 654"/>
              <a:gd name="T4" fmla="*/ 0 60000 65536"/>
              <a:gd name="T5" fmla="*/ 0 60000 65536"/>
              <a:gd name="T6" fmla="*/ 0 w 1"/>
              <a:gd name="T7" fmla="*/ 0 h 654"/>
              <a:gd name="T8" fmla="*/ 1 w 1"/>
              <a:gd name="T9" fmla="*/ 654 h 654"/>
            </a:gdLst>
            <a:ahLst/>
            <a:cxnLst>
              <a:cxn ang="T4">
                <a:pos x="T0" y="T1"/>
              </a:cxn>
              <a:cxn ang="T5">
                <a:pos x="T2" y="T3"/>
              </a:cxn>
            </a:cxnLst>
            <a:rect l="T6" t="T7" r="T8" b="T9"/>
            <a:pathLst>
              <a:path w="1" h="654">
                <a:moveTo>
                  <a:pt x="0" y="0"/>
                </a:moveTo>
                <a:lnTo>
                  <a:pt x="0" y="654"/>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15" name="Rectangle 14"/>
          <p:cNvSpPr/>
          <p:nvPr/>
        </p:nvSpPr>
        <p:spPr>
          <a:xfrm>
            <a:off x="448235" y="779318"/>
            <a:ext cx="2554941" cy="427040"/>
          </a:xfrm>
          <a:prstGeom prst="rect">
            <a:avLst/>
          </a:prstGeom>
        </p:spPr>
        <p:txBody>
          <a:bodyPr wrap="square" lIns="57150" tIns="28575" rIns="57150" bIns="28575">
            <a:spAutoFit/>
          </a:bodyPr>
          <a:lstStyle/>
          <a:p>
            <a:r>
              <a:rPr lang="en-US" sz="1200" b="1" dirty="0" smtClean="0">
                <a:latin typeface="Arial" pitchFamily="34" charset="0"/>
                <a:cs typeface="Arial" pitchFamily="34" charset="0"/>
              </a:rPr>
              <a:t>CUTOFF WALLS- </a:t>
            </a:r>
            <a:r>
              <a:rPr lang="en-US" sz="1200" dirty="0" smtClean="0">
                <a:latin typeface="Arial" pitchFamily="34" charset="0"/>
                <a:cs typeface="Arial" pitchFamily="34" charset="0"/>
              </a:rPr>
              <a:t>Narrow slots filled with slurry.</a:t>
            </a:r>
          </a:p>
        </p:txBody>
      </p:sp>
      <p:cxnSp>
        <p:nvCxnSpPr>
          <p:cNvPr id="19" name="Straight Arrow Connector 18"/>
          <p:cNvCxnSpPr/>
          <p:nvPr/>
        </p:nvCxnSpPr>
        <p:spPr bwMode="auto">
          <a:xfrm flipV="1">
            <a:off x="2196353" y="3740727"/>
            <a:ext cx="1344706" cy="467591"/>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arrow"/>
          </a:ln>
          <a:effectLst/>
        </p:spPr>
      </p:cxnSp>
      <p:cxnSp>
        <p:nvCxnSpPr>
          <p:cNvPr id="18" name="Straight Connector 17"/>
          <p:cNvCxnSpPr/>
          <p:nvPr/>
        </p:nvCxnSpPr>
        <p:spPr bwMode="auto">
          <a:xfrm>
            <a:off x="762000" y="3273136"/>
            <a:ext cx="1658471" cy="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cxnSp>
        <p:nvCxnSpPr>
          <p:cNvPr id="21" name="Straight Connector 20"/>
          <p:cNvCxnSpPr/>
          <p:nvPr/>
        </p:nvCxnSpPr>
        <p:spPr bwMode="auto">
          <a:xfrm rot="5400000" flipH="1" flipV="1">
            <a:off x="2229971" y="2320636"/>
            <a:ext cx="1143000" cy="76200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cxnSp>
        <p:nvCxnSpPr>
          <p:cNvPr id="23" name="Straight Connector 22"/>
          <p:cNvCxnSpPr/>
          <p:nvPr/>
        </p:nvCxnSpPr>
        <p:spPr bwMode="auto">
          <a:xfrm>
            <a:off x="3182471" y="2130136"/>
            <a:ext cx="941294" cy="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cxnSp>
        <p:nvCxnSpPr>
          <p:cNvPr id="25" name="Straight Connector 24"/>
          <p:cNvCxnSpPr/>
          <p:nvPr/>
        </p:nvCxnSpPr>
        <p:spPr bwMode="auto">
          <a:xfrm rot="16200000" flipH="1">
            <a:off x="3910853" y="2343048"/>
            <a:ext cx="1143000" cy="717176"/>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cxnSp>
        <p:nvCxnSpPr>
          <p:cNvPr id="28" name="Straight Connector 27"/>
          <p:cNvCxnSpPr/>
          <p:nvPr/>
        </p:nvCxnSpPr>
        <p:spPr bwMode="auto">
          <a:xfrm>
            <a:off x="4840941" y="3273136"/>
            <a:ext cx="2689412" cy="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sp>
        <p:nvSpPr>
          <p:cNvPr id="33" name="Rectangle 32"/>
          <p:cNvSpPr/>
          <p:nvPr/>
        </p:nvSpPr>
        <p:spPr bwMode="auto">
          <a:xfrm>
            <a:off x="3765177" y="2130136"/>
            <a:ext cx="89647" cy="332509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571500" eaLnBrk="0" fontAlgn="base" hangingPunct="0">
              <a:spcBef>
                <a:spcPct val="0"/>
              </a:spcBef>
              <a:spcAft>
                <a:spcPct val="0"/>
              </a:spcAft>
            </a:pPr>
            <a:endParaRPr lang="en-US" sz="1400" dirty="0" smtClean="0">
              <a:latin typeface="Times New Roman" charset="0"/>
            </a:endParaRPr>
          </a:p>
        </p:txBody>
      </p:sp>
      <p:sp>
        <p:nvSpPr>
          <p:cNvPr id="34" name="Rectangle 33"/>
          <p:cNvSpPr/>
          <p:nvPr/>
        </p:nvSpPr>
        <p:spPr bwMode="auto">
          <a:xfrm>
            <a:off x="5558118" y="3273136"/>
            <a:ext cx="89647" cy="218209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571500" eaLnBrk="0" fontAlgn="base" hangingPunct="0">
              <a:spcBef>
                <a:spcPct val="0"/>
              </a:spcBef>
              <a:spcAft>
                <a:spcPct val="0"/>
              </a:spcAft>
            </a:pPr>
            <a:endParaRPr lang="en-US" sz="1400" dirty="0" smtClean="0">
              <a:latin typeface="Times New Roman" charset="0"/>
            </a:endParaRPr>
          </a:p>
        </p:txBody>
      </p:sp>
      <p:cxnSp>
        <p:nvCxnSpPr>
          <p:cNvPr id="36" name="Straight Connector 35"/>
          <p:cNvCxnSpPr/>
          <p:nvPr/>
        </p:nvCxnSpPr>
        <p:spPr bwMode="auto">
          <a:xfrm>
            <a:off x="2241176" y="5455227"/>
            <a:ext cx="5378824" cy="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tx1">
                <a:lumMod val="65000"/>
                <a:lumOff val="35000"/>
                <a:alpha val="40000"/>
              </a:schemeClr>
            </a:glow>
          </a:effectLst>
        </p:spPr>
      </p:cxnSp>
      <p:sp>
        <p:nvSpPr>
          <p:cNvPr id="38" name="TextBox 37"/>
          <p:cNvSpPr txBox="1"/>
          <p:nvPr/>
        </p:nvSpPr>
        <p:spPr>
          <a:xfrm>
            <a:off x="3810000" y="5559137"/>
            <a:ext cx="2017059" cy="334707"/>
          </a:xfrm>
          <a:prstGeom prst="rect">
            <a:avLst/>
          </a:prstGeom>
          <a:noFill/>
        </p:spPr>
        <p:txBody>
          <a:bodyPr wrap="square" lIns="57150" tIns="28575" rIns="57150" bIns="28575" rtlCol="0">
            <a:spAutoFit/>
          </a:bodyPr>
          <a:lstStyle/>
          <a:p>
            <a:r>
              <a:rPr lang="en-US" b="1" dirty="0" smtClean="0">
                <a:latin typeface="Arial" pitchFamily="34" charset="0"/>
                <a:cs typeface="Arial" pitchFamily="34" charset="0"/>
              </a:rPr>
              <a:t>BEDROCK</a:t>
            </a:r>
            <a:endParaRPr lang="en-US" b="1" dirty="0">
              <a:latin typeface="Arial" pitchFamily="34" charset="0"/>
              <a:cs typeface="Arial" pitchFamily="34" charset="0"/>
            </a:endParaRPr>
          </a:p>
        </p:txBody>
      </p:sp>
      <p:sp>
        <p:nvSpPr>
          <p:cNvPr id="39" name="Rectangle 38"/>
          <p:cNvSpPr/>
          <p:nvPr/>
        </p:nvSpPr>
        <p:spPr bwMode="auto">
          <a:xfrm>
            <a:off x="3496235" y="2130137"/>
            <a:ext cx="89647" cy="21301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571500" eaLnBrk="0" fontAlgn="base" hangingPunct="0">
              <a:spcBef>
                <a:spcPct val="0"/>
              </a:spcBef>
              <a:spcAft>
                <a:spcPct val="0"/>
              </a:spcAft>
            </a:pPr>
            <a:endParaRPr lang="en-US" sz="1400" dirty="0" smtClean="0">
              <a:latin typeface="Times New Roman" charset="0"/>
            </a:endParaRPr>
          </a:p>
        </p:txBody>
      </p:sp>
      <p:sp>
        <p:nvSpPr>
          <p:cNvPr id="41" name="TextBox 40"/>
          <p:cNvSpPr txBox="1"/>
          <p:nvPr/>
        </p:nvSpPr>
        <p:spPr>
          <a:xfrm>
            <a:off x="4975412" y="1194955"/>
            <a:ext cx="2241176" cy="611706"/>
          </a:xfrm>
          <a:prstGeom prst="rect">
            <a:avLst/>
          </a:prstGeom>
          <a:noFill/>
        </p:spPr>
        <p:txBody>
          <a:bodyPr wrap="square" lIns="57150" tIns="28575" rIns="57150" bIns="28575" rtlCol="0">
            <a:spAutoFit/>
          </a:bodyPr>
          <a:lstStyle/>
          <a:p>
            <a:r>
              <a:rPr lang="en-US" sz="1200" b="1" dirty="0" smtClean="0">
                <a:latin typeface="Arial" pitchFamily="34" charset="0"/>
                <a:cs typeface="Arial" pitchFamily="34" charset="0"/>
              </a:rPr>
              <a:t>DEEP CUTOFF WALLS-</a:t>
            </a:r>
            <a:r>
              <a:rPr lang="en-US" sz="1200" dirty="0" smtClean="0">
                <a:latin typeface="Arial" pitchFamily="34" charset="0"/>
                <a:cs typeface="Arial" pitchFamily="34" charset="0"/>
              </a:rPr>
              <a:t>Penetrate through the aquifer to bedrock</a:t>
            </a:r>
            <a:endParaRPr lang="en-US" sz="1200" b="1" dirty="0">
              <a:latin typeface="Arial" pitchFamily="34" charset="0"/>
              <a:cs typeface="Arial" pitchFamily="34" charset="0"/>
            </a:endParaRPr>
          </a:p>
        </p:txBody>
      </p:sp>
      <p:cxnSp>
        <p:nvCxnSpPr>
          <p:cNvPr id="22" name="Straight Arrow Connector 21"/>
          <p:cNvCxnSpPr/>
          <p:nvPr/>
        </p:nvCxnSpPr>
        <p:spPr bwMode="auto">
          <a:xfrm rot="10800000" flipV="1">
            <a:off x="3899647" y="2026227"/>
            <a:ext cx="2017059" cy="1870364"/>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arrow"/>
          </a:ln>
          <a:effectLst/>
        </p:spPr>
      </p:cxnSp>
      <p:cxnSp>
        <p:nvCxnSpPr>
          <p:cNvPr id="24" name="Straight Arrow Connector 23"/>
          <p:cNvCxnSpPr>
            <a:endCxn id="34" idx="0"/>
          </p:cNvCxnSpPr>
          <p:nvPr/>
        </p:nvCxnSpPr>
        <p:spPr bwMode="auto">
          <a:xfrm rot="5400000">
            <a:off x="5158781" y="2470388"/>
            <a:ext cx="1246909" cy="358588"/>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arrow"/>
          </a:ln>
          <a:effectLst/>
        </p:spPr>
      </p:cxnSp>
      <p:sp>
        <p:nvSpPr>
          <p:cNvPr id="30" name="Rectangle 29"/>
          <p:cNvSpPr/>
          <p:nvPr/>
        </p:nvSpPr>
        <p:spPr>
          <a:xfrm>
            <a:off x="268941" y="4260273"/>
            <a:ext cx="2734235" cy="427040"/>
          </a:xfrm>
          <a:prstGeom prst="rect">
            <a:avLst/>
          </a:prstGeom>
        </p:spPr>
        <p:txBody>
          <a:bodyPr wrap="square" lIns="57150" tIns="28575" rIns="57150" bIns="28575">
            <a:spAutoFit/>
          </a:bodyPr>
          <a:lstStyle/>
          <a:p>
            <a:r>
              <a:rPr lang="en-US" sz="1200" b="1" dirty="0" smtClean="0">
                <a:latin typeface="Arial" pitchFamily="34" charset="0"/>
                <a:cs typeface="Arial" pitchFamily="34" charset="0"/>
              </a:rPr>
              <a:t>SHALLOW CUTOFF WALLS-</a:t>
            </a:r>
            <a:r>
              <a:rPr lang="en-US" sz="1200" dirty="0" smtClean="0">
                <a:latin typeface="Arial" pitchFamily="34" charset="0"/>
                <a:cs typeface="Arial" pitchFamily="34" charset="0"/>
              </a:rPr>
              <a:t>Partially penetrate the aquifer </a:t>
            </a:r>
            <a:endParaRPr lang="en-US" sz="1200" b="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0" y="381000"/>
            <a:ext cx="9144000" cy="5181600"/>
          </a:xfrm>
          <a:prstGeom prst="rect">
            <a:avLst/>
          </a:prstGeom>
          <a:noFill/>
          <a:ln w="9525">
            <a:noFill/>
            <a:miter lim="800000"/>
            <a:headEnd/>
            <a:tailEnd/>
          </a:ln>
        </p:spPr>
      </p:pic>
    </p:spTree>
    <p:extLst>
      <p:ext uri="{BB962C8B-B14F-4D97-AF65-F5344CB8AC3E}">
        <p14:creationId xmlns:p14="http://schemas.microsoft.com/office/powerpoint/2010/main" val="110058914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152400"/>
          <a:ext cx="9144000" cy="6553200"/>
        </p:xfrm>
        <a:graphic>
          <a:graphicData uri="http://schemas.openxmlformats.org/presentationml/2006/ole">
            <mc:AlternateContent xmlns:mc="http://schemas.openxmlformats.org/markup-compatibility/2006">
              <mc:Choice xmlns:v="urn:schemas-microsoft-com:vml" Requires="v">
                <p:oleObj spid="_x0000_s2069" name="Acrobat Document" r:id="rId3" imgW="11658523" imgH="7543646" progId="AcroExch.Document.7">
                  <p:embed/>
                </p:oleObj>
              </mc:Choice>
              <mc:Fallback>
                <p:oleObj name="Acrobat Document" r:id="rId3" imgW="11658523" imgH="7543646"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0" y="0"/>
          <a:ext cx="9144000" cy="6781800"/>
        </p:xfrm>
        <a:graphic>
          <a:graphicData uri="http://schemas.openxmlformats.org/presentationml/2006/ole">
            <mc:AlternateContent xmlns:mc="http://schemas.openxmlformats.org/markup-compatibility/2006">
              <mc:Choice xmlns:v="urn:schemas-microsoft-com:vml" Requires="v">
                <p:oleObj spid="_x0000_s1045" name="Acrobat Document" r:id="rId3" imgW="11657143" imgH="7542857" progId="AcroExch.Document.7">
                  <p:embed/>
                </p:oleObj>
              </mc:Choice>
              <mc:Fallback>
                <p:oleObj name="Acrobat Document" r:id="rId3" imgW="11657143" imgH="7542857"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screen"/>
          <a:srcRect/>
          <a:stretch>
            <a:fillRect/>
          </a:stretch>
        </p:blipFill>
        <p:spPr bwMode="auto">
          <a:xfrm>
            <a:off x="152400" y="152400"/>
            <a:ext cx="8839200" cy="655320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149806681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s\Documents\Maps\Levees_PopDen11x17.jpg"/>
          <p:cNvPicPr>
            <a:picLocks noChangeAspect="1" noChangeArrowheads="1"/>
          </p:cNvPicPr>
          <p:nvPr/>
        </p:nvPicPr>
        <p:blipFill>
          <a:blip r:embed="rId2" cstate="print"/>
          <a:srcRect l="3390" t="3290" r="3390" b="7876"/>
          <a:stretch>
            <a:fillRect/>
          </a:stretch>
        </p:blipFill>
        <p:spPr bwMode="auto">
          <a:xfrm>
            <a:off x="381000" y="236912"/>
            <a:ext cx="4495800" cy="6621088"/>
          </a:xfrm>
          <a:prstGeom prst="rect">
            <a:avLst/>
          </a:prstGeom>
          <a:noFill/>
          <a:effectLst>
            <a:innerShdw blurRad="63500" dist="50800" dir="18900000">
              <a:prstClr val="black">
                <a:alpha val="50000"/>
              </a:prstClr>
            </a:innerShdw>
          </a:effectLst>
        </p:spPr>
      </p:pic>
      <p:sp>
        <p:nvSpPr>
          <p:cNvPr id="7" name="Content Placeholder 6"/>
          <p:cNvSpPr>
            <a:spLocks noGrp="1"/>
          </p:cNvSpPr>
          <p:nvPr>
            <p:ph sz="quarter" idx="4"/>
          </p:nvPr>
        </p:nvSpPr>
        <p:spPr>
          <a:xfrm>
            <a:off x="5105400" y="1066800"/>
            <a:ext cx="3657600" cy="4801314"/>
          </a:xfrm>
        </p:spPr>
        <p:txBody>
          <a:bodyPr/>
          <a:lstStyle/>
          <a:p>
            <a:r>
              <a:rPr lang="en-US" dirty="0" smtClean="0"/>
              <a:t>155,000 people</a:t>
            </a:r>
          </a:p>
          <a:p>
            <a:pPr lvl="1"/>
            <a:r>
              <a:rPr lang="en-US" dirty="0" smtClean="0"/>
              <a:t>40% minority</a:t>
            </a:r>
          </a:p>
          <a:p>
            <a:pPr lvl="1"/>
            <a:r>
              <a:rPr lang="en-US" dirty="0" smtClean="0"/>
              <a:t>21% low income</a:t>
            </a:r>
          </a:p>
          <a:p>
            <a:r>
              <a:rPr lang="en-US" dirty="0" smtClean="0"/>
              <a:t>174 square miles</a:t>
            </a:r>
          </a:p>
          <a:p>
            <a:r>
              <a:rPr lang="en-US" dirty="0" smtClean="0"/>
              <a:t>Longstanding and historic communities</a:t>
            </a:r>
          </a:p>
          <a:p>
            <a:pPr lvl="1"/>
            <a:r>
              <a:rPr lang="en-US" dirty="0" smtClean="0"/>
              <a:t>Alton</a:t>
            </a:r>
          </a:p>
          <a:p>
            <a:pPr lvl="1"/>
            <a:r>
              <a:rPr lang="en-US" dirty="0" smtClean="0"/>
              <a:t>Wood River</a:t>
            </a:r>
          </a:p>
          <a:p>
            <a:pPr lvl="1"/>
            <a:r>
              <a:rPr lang="en-US" dirty="0" smtClean="0"/>
              <a:t>Granite City</a:t>
            </a:r>
          </a:p>
          <a:p>
            <a:pPr lvl="1"/>
            <a:r>
              <a:rPr lang="en-US" dirty="0" smtClean="0"/>
              <a:t>East-St. Louis</a:t>
            </a:r>
          </a:p>
          <a:p>
            <a:pPr lvl="1"/>
            <a:r>
              <a:rPr lang="en-US" dirty="0" smtClean="0"/>
              <a:t>Columbia</a:t>
            </a:r>
          </a:p>
          <a:p>
            <a:pPr lvl="1"/>
            <a:r>
              <a:rPr lang="en-US" dirty="0" smtClean="0"/>
              <a:t>Dupo</a:t>
            </a:r>
          </a:p>
          <a:p>
            <a:pPr lvl="1"/>
            <a:r>
              <a:rPr lang="en-US" dirty="0" smtClean="0"/>
              <a:t>East Carondelet</a:t>
            </a:r>
          </a:p>
          <a:p>
            <a:pPr lvl="1"/>
            <a:r>
              <a:rPr lang="en-US" dirty="0" smtClean="0"/>
              <a:t>Collinsville</a:t>
            </a:r>
            <a:endParaRPr lang="en-US" dirty="0"/>
          </a:p>
        </p:txBody>
      </p:sp>
    </p:spTree>
    <p:extLst>
      <p:ext uri="{BB962C8B-B14F-4D97-AF65-F5344CB8AC3E}">
        <p14:creationId xmlns:p14="http://schemas.microsoft.com/office/powerpoint/2010/main" val="1087041057"/>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881" y="0"/>
          <a:ext cx="9184475" cy="6858000"/>
        </p:xfrm>
        <a:graphic>
          <a:graphicData uri="http://schemas.openxmlformats.org/presentationml/2006/ole">
            <mc:AlternateContent xmlns:mc="http://schemas.openxmlformats.org/markup-compatibility/2006">
              <mc:Choice xmlns:v="urn:schemas-microsoft-com:vml" Requires="v">
                <p:oleObj spid="_x0000_s3093" name="Acrobat Document" r:id="rId3" imgW="11658523" imgH="7543646" progId="AcroExch.Document.7">
                  <p:embed/>
                </p:oleObj>
              </mc:Choice>
              <mc:Fallback>
                <p:oleObj name="Acrobat Document" r:id="rId3" imgW="11658523" imgH="7543646"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 y="0"/>
                        <a:ext cx="9184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Uncertainties	</a:t>
            </a:r>
            <a:endParaRPr lang="en-US" dirty="0"/>
          </a:p>
        </p:txBody>
      </p:sp>
      <p:sp>
        <p:nvSpPr>
          <p:cNvPr id="3" name="Text Placeholder 2"/>
          <p:cNvSpPr>
            <a:spLocks noGrp="1"/>
          </p:cNvSpPr>
          <p:nvPr>
            <p:ph type="body" sz="quarter" idx="10"/>
          </p:nvPr>
        </p:nvSpPr>
        <p:spPr>
          <a:xfrm>
            <a:off x="381000" y="1411552"/>
            <a:ext cx="8382000" cy="3594830"/>
          </a:xfrm>
        </p:spPr>
        <p:txBody>
          <a:bodyPr/>
          <a:lstStyle/>
          <a:p>
            <a:r>
              <a:rPr lang="en-US" dirty="0" smtClean="0"/>
              <a:t>Permitting </a:t>
            </a:r>
          </a:p>
          <a:p>
            <a:r>
              <a:rPr lang="en-US" dirty="0" smtClean="0"/>
              <a:t>Certification of levees owned or improved by the </a:t>
            </a:r>
            <a:r>
              <a:rPr lang="en-US" dirty="0" smtClean="0"/>
              <a:t>Corps</a:t>
            </a:r>
          </a:p>
          <a:p>
            <a:r>
              <a:rPr lang="en-US" dirty="0" smtClean="0"/>
              <a:t>Corps </a:t>
            </a:r>
            <a:r>
              <a:rPr lang="en-US" smtClean="0"/>
              <a:t>Levee Inspections</a:t>
            </a:r>
            <a:endParaRPr lang="en-US" dirty="0" smtClean="0"/>
          </a:p>
          <a:p>
            <a:r>
              <a:rPr lang="en-US" dirty="0" smtClean="0"/>
              <a:t>Weather</a:t>
            </a:r>
          </a:p>
          <a:p>
            <a:r>
              <a:rPr lang="en-US" dirty="0" smtClean="0"/>
              <a:t>Financial markets</a:t>
            </a:r>
          </a:p>
          <a:p>
            <a:r>
              <a:rPr lang="en-US" dirty="0" smtClean="0"/>
              <a:t>Costs</a:t>
            </a:r>
            <a:endParaRPr lang="en-US" dirty="0"/>
          </a:p>
        </p:txBody>
      </p:sp>
    </p:spTree>
    <p:extLst>
      <p:ext uri="{BB962C8B-B14F-4D97-AF65-F5344CB8AC3E}">
        <p14:creationId xmlns:p14="http://schemas.microsoft.com/office/powerpoint/2010/main" val="169329284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more information?</a:t>
            </a:r>
            <a:endParaRPr lang="en-US" dirty="0"/>
          </a:p>
        </p:txBody>
      </p:sp>
      <p:sp>
        <p:nvSpPr>
          <p:cNvPr id="3" name="Text Placeholder 2"/>
          <p:cNvSpPr>
            <a:spLocks noGrp="1"/>
          </p:cNvSpPr>
          <p:nvPr>
            <p:ph type="body" sz="quarter" idx="10"/>
          </p:nvPr>
        </p:nvSpPr>
        <p:spPr>
          <a:xfrm>
            <a:off x="381000" y="1411552"/>
            <a:ext cx="8382000" cy="3151632"/>
          </a:xfrm>
        </p:spPr>
        <p:txBody>
          <a:bodyPr/>
          <a:lstStyle/>
          <a:p>
            <a:pPr marL="0" indent="0">
              <a:buNone/>
            </a:pPr>
            <a:endParaRPr lang="en-US" dirty="0">
              <a:hlinkClick r:id="rId2"/>
            </a:endParaRPr>
          </a:p>
          <a:p>
            <a:pPr marL="0" indent="0">
              <a:buNone/>
            </a:pPr>
            <a:r>
              <a:rPr lang="en-US" dirty="0" smtClean="0">
                <a:hlinkClick r:id="rId2"/>
              </a:rPr>
              <a:t>www.floodpreventiondistrict.org</a:t>
            </a:r>
            <a:endParaRPr lang="en-US" dirty="0" smtClean="0"/>
          </a:p>
          <a:p>
            <a:pPr marL="0" indent="0">
              <a:buNone/>
            </a:pPr>
            <a:endParaRPr lang="en-US" dirty="0"/>
          </a:p>
          <a:p>
            <a:pPr marL="0" indent="0">
              <a:buNone/>
            </a:pPr>
            <a:r>
              <a:rPr lang="en-US" dirty="0" smtClean="0"/>
              <a:t>Les </a:t>
            </a:r>
            <a:r>
              <a:rPr lang="en-US" dirty="0" err="1" smtClean="0"/>
              <a:t>Sterman</a:t>
            </a:r>
            <a:endParaRPr lang="en-US" dirty="0" smtClean="0"/>
          </a:p>
          <a:p>
            <a:pPr marL="0" indent="0">
              <a:buNone/>
            </a:pPr>
            <a:r>
              <a:rPr lang="en-US" dirty="0" smtClean="0">
                <a:hlinkClick r:id="rId3"/>
              </a:rPr>
              <a:t>les@floodpreventiondistrict.org</a:t>
            </a:r>
            <a:endParaRPr lang="en-US" dirty="0" smtClean="0"/>
          </a:p>
          <a:p>
            <a:pPr marL="0" indent="0">
              <a:buNone/>
            </a:pPr>
            <a:r>
              <a:rPr lang="en-US" dirty="0" smtClean="0"/>
              <a:t>618-343-9120</a:t>
            </a:r>
            <a:endParaRPr lang="en-US" dirty="0"/>
          </a:p>
        </p:txBody>
      </p:sp>
    </p:spTree>
    <p:extLst>
      <p:ext uri="{BB962C8B-B14F-4D97-AF65-F5344CB8AC3E}">
        <p14:creationId xmlns:p14="http://schemas.microsoft.com/office/powerpoint/2010/main" val="1934313864"/>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br>
              <a:rPr lang="en-US" dirty="0" smtClean="0"/>
            </a:br>
            <a:r>
              <a:rPr lang="en-US" dirty="0" smtClean="0"/>
              <a:t>Comments/</a:t>
            </a:r>
            <a:br>
              <a:rPr lang="en-US" dirty="0" smtClean="0"/>
            </a:br>
            <a:r>
              <a:rPr lang="en-US" dirty="0" smtClean="0"/>
              <a:t>Suggestions?</a:t>
            </a:r>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s\Documents\Maps\Levees_EmpDen11x17.jpg"/>
          <p:cNvPicPr>
            <a:picLocks noChangeAspect="1" noChangeArrowheads="1"/>
          </p:cNvPicPr>
          <p:nvPr/>
        </p:nvPicPr>
        <p:blipFill>
          <a:blip r:embed="rId2" cstate="print"/>
          <a:srcRect l="3636" t="3529" r="3636" b="8235"/>
          <a:stretch>
            <a:fillRect/>
          </a:stretch>
        </p:blipFill>
        <p:spPr bwMode="auto">
          <a:xfrm>
            <a:off x="533400" y="152400"/>
            <a:ext cx="4495800" cy="6611470"/>
          </a:xfrm>
          <a:prstGeom prst="rect">
            <a:avLst/>
          </a:prstGeom>
          <a:noFill/>
          <a:effectLst>
            <a:innerShdw blurRad="114300" dist="50800" dir="13500000">
              <a:prstClr val="black">
                <a:alpha val="50000"/>
              </a:prstClr>
            </a:innerShdw>
          </a:effectLst>
        </p:spPr>
      </p:pic>
      <p:sp>
        <p:nvSpPr>
          <p:cNvPr id="9" name="Content Placeholder 8"/>
          <p:cNvSpPr>
            <a:spLocks noGrp="1"/>
          </p:cNvSpPr>
          <p:nvPr>
            <p:ph sz="quarter" idx="4"/>
          </p:nvPr>
        </p:nvSpPr>
        <p:spPr>
          <a:xfrm>
            <a:off x="5257800" y="1295400"/>
            <a:ext cx="3657600" cy="3159326"/>
          </a:xfrm>
        </p:spPr>
        <p:txBody>
          <a:bodyPr/>
          <a:lstStyle/>
          <a:p>
            <a:r>
              <a:rPr lang="en-US" dirty="0" smtClean="0"/>
              <a:t>Industrial core of the St. Louis region</a:t>
            </a:r>
          </a:p>
          <a:p>
            <a:r>
              <a:rPr lang="en-US" dirty="0" smtClean="0"/>
              <a:t>55,000+ jobs</a:t>
            </a:r>
          </a:p>
          <a:p>
            <a:pPr lvl="1"/>
            <a:r>
              <a:rPr lang="en-US" dirty="0" smtClean="0"/>
              <a:t>Conoco – Phillips</a:t>
            </a:r>
          </a:p>
          <a:p>
            <a:pPr lvl="1"/>
            <a:r>
              <a:rPr lang="en-US" dirty="0" smtClean="0"/>
              <a:t>U.S. Steel</a:t>
            </a:r>
          </a:p>
          <a:p>
            <a:pPr lvl="1"/>
            <a:r>
              <a:rPr lang="en-US" dirty="0" smtClean="0"/>
              <a:t>Solutia</a:t>
            </a:r>
          </a:p>
          <a:p>
            <a:pPr lvl="1"/>
            <a:r>
              <a:rPr lang="en-US" dirty="0" smtClean="0"/>
              <a:t>Afton Chemical</a:t>
            </a:r>
          </a:p>
          <a:p>
            <a:pPr>
              <a:buNone/>
            </a:pPr>
            <a:endParaRPr lang="en-US" dirty="0" smtClean="0"/>
          </a:p>
          <a:p>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Text Placeholder 2"/>
          <p:cNvSpPr>
            <a:spLocks noGrp="1"/>
          </p:cNvSpPr>
          <p:nvPr>
            <p:ph type="body" sz="quarter" idx="10"/>
          </p:nvPr>
        </p:nvSpPr>
        <p:spPr>
          <a:xfrm>
            <a:off x="381000" y="1411552"/>
            <a:ext cx="8382000" cy="3988784"/>
          </a:xfrm>
        </p:spPr>
        <p:txBody>
          <a:bodyPr/>
          <a:lstStyle/>
          <a:p>
            <a:r>
              <a:rPr lang="en-US" sz="2800" dirty="0" smtClean="0"/>
              <a:t>Corps of Engineers identified </a:t>
            </a:r>
            <a:r>
              <a:rPr lang="en-US" sz="2800" i="1" dirty="0" smtClean="0"/>
              <a:t>Design Deficiencies</a:t>
            </a:r>
            <a:r>
              <a:rPr lang="en-US" sz="2800" dirty="0" smtClean="0"/>
              <a:t> that may compromise the “authorized level of protection” (</a:t>
            </a:r>
            <a:r>
              <a:rPr lang="en-US" sz="2800" i="1" dirty="0" smtClean="0"/>
              <a:t>52 + 2 </a:t>
            </a:r>
            <a:r>
              <a:rPr lang="en-US" sz="2800" dirty="0" smtClean="0"/>
              <a:t>feet on St. Louis gauge – approx. 500-year)</a:t>
            </a:r>
          </a:p>
          <a:p>
            <a:pPr lvl="1"/>
            <a:r>
              <a:rPr lang="en-US" dirty="0" smtClean="0"/>
              <a:t>Understanding of risk has improved</a:t>
            </a:r>
          </a:p>
          <a:p>
            <a:pPr lvl="1"/>
            <a:r>
              <a:rPr lang="en-US" dirty="0" smtClean="0"/>
              <a:t>Better design methods</a:t>
            </a:r>
          </a:p>
          <a:p>
            <a:pPr lvl="1"/>
            <a:r>
              <a:rPr lang="en-US" dirty="0" smtClean="0"/>
              <a:t>Increased design factor of safety post-Katrina</a:t>
            </a:r>
          </a:p>
          <a:p>
            <a:r>
              <a:rPr lang="en-US" dirty="0" smtClean="0"/>
              <a:t> </a:t>
            </a:r>
            <a:r>
              <a:rPr lang="en-US" sz="2800" dirty="0" smtClean="0"/>
              <a:t>FEMA decides to de-accredit the levee system</a:t>
            </a:r>
          </a:p>
          <a:p>
            <a:r>
              <a:rPr lang="en-US" sz="2800" dirty="0" smtClean="0"/>
              <a:t>“Fear, uncertainty, and doubt” about flood protection erodes the economic security of Metro-East </a:t>
            </a:r>
            <a:endParaRPr lang="en-US" sz="2800"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Impacts	</a:t>
            </a:r>
            <a:endParaRPr lang="en-US" dirty="0"/>
          </a:p>
        </p:txBody>
      </p:sp>
      <p:sp>
        <p:nvSpPr>
          <p:cNvPr id="4" name="Content Placeholder 3"/>
          <p:cNvSpPr>
            <a:spLocks noGrp="1"/>
          </p:cNvSpPr>
          <p:nvPr>
            <p:ph idx="1"/>
          </p:nvPr>
        </p:nvSpPr>
        <p:spPr>
          <a:xfrm>
            <a:off x="381000" y="1412875"/>
            <a:ext cx="8382000" cy="3877985"/>
          </a:xfrm>
        </p:spPr>
        <p:txBody>
          <a:bodyPr/>
          <a:lstStyle/>
          <a:p>
            <a:r>
              <a:rPr lang="en-US" dirty="0" smtClean="0"/>
              <a:t>Mandatory Flood Insurance</a:t>
            </a:r>
          </a:p>
          <a:p>
            <a:pPr lvl="1"/>
            <a:r>
              <a:rPr lang="en-US" dirty="0" smtClean="0"/>
              <a:t>$20 million/yr additional premiums for homeowners and businesses</a:t>
            </a:r>
          </a:p>
          <a:p>
            <a:pPr lvl="1"/>
            <a:r>
              <a:rPr lang="en-US" dirty="0" smtClean="0"/>
              <a:t>Another $30 million/yr for larger businesses</a:t>
            </a:r>
          </a:p>
          <a:p>
            <a:r>
              <a:rPr lang="en-US" dirty="0" smtClean="0"/>
              <a:t>Building Standards</a:t>
            </a:r>
          </a:p>
          <a:p>
            <a:pPr lvl="1"/>
            <a:r>
              <a:rPr lang="en-US" dirty="0" smtClean="0"/>
              <a:t>Raise buildings above base flood elevation</a:t>
            </a:r>
          </a:p>
          <a:p>
            <a:r>
              <a:rPr lang="en-US" dirty="0" smtClean="0"/>
              <a:t>Loss of Property Value</a:t>
            </a:r>
          </a:p>
          <a:p>
            <a:r>
              <a:rPr lang="en-US" dirty="0" smtClean="0"/>
              <a:t>Negative Business Climate</a:t>
            </a:r>
          </a:p>
        </p:txBody>
      </p:sp>
    </p:spTree>
    <p:extLst>
      <p:ext uri="{BB962C8B-B14F-4D97-AF65-F5344CB8AC3E}">
        <p14:creationId xmlns:p14="http://schemas.microsoft.com/office/powerpoint/2010/main" val="335559154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a:t>
            </a:r>
            <a:endParaRPr lang="en-US" dirty="0"/>
          </a:p>
        </p:txBody>
      </p:sp>
      <p:sp>
        <p:nvSpPr>
          <p:cNvPr id="3" name="Text Placeholder 2"/>
          <p:cNvSpPr>
            <a:spLocks noGrp="1"/>
          </p:cNvSpPr>
          <p:nvPr>
            <p:ph type="body" sz="quarter" idx="10"/>
          </p:nvPr>
        </p:nvSpPr>
        <p:spPr>
          <a:xfrm>
            <a:off x="381000" y="2209800"/>
            <a:ext cx="8382000" cy="1526572"/>
          </a:xfrm>
        </p:spPr>
        <p:txBody>
          <a:bodyPr/>
          <a:lstStyle/>
          <a:p>
            <a:r>
              <a:rPr lang="en-US" dirty="0" smtClean="0"/>
              <a:t>Resurgence of manufacturing</a:t>
            </a:r>
          </a:p>
          <a:p>
            <a:r>
              <a:rPr lang="en-US" dirty="0" smtClean="0"/>
              <a:t>Intergovernmental success story</a:t>
            </a:r>
          </a:p>
          <a:p>
            <a:r>
              <a:rPr lang="en-US" dirty="0" smtClean="0"/>
              <a:t>Renewed marketing opportunities</a:t>
            </a:r>
            <a:endParaRPr lang="en-US" dirty="0"/>
          </a:p>
        </p:txBody>
      </p:sp>
    </p:spTree>
    <p:extLst>
      <p:ext uri="{BB962C8B-B14F-4D97-AF65-F5344CB8AC3E}">
        <p14:creationId xmlns:p14="http://schemas.microsoft.com/office/powerpoint/2010/main" val="25708438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Text Placeholder 2"/>
          <p:cNvSpPr>
            <a:spLocks noGrp="1"/>
          </p:cNvSpPr>
          <p:nvPr>
            <p:ph type="body" sz="quarter" idx="10"/>
          </p:nvPr>
        </p:nvSpPr>
        <p:spPr>
          <a:xfrm>
            <a:off x="381000" y="1411552"/>
            <a:ext cx="8382000" cy="3200876"/>
          </a:xfrm>
        </p:spPr>
        <p:txBody>
          <a:bodyPr/>
          <a:lstStyle/>
          <a:p>
            <a:r>
              <a:rPr lang="en-US" dirty="0" smtClean="0"/>
              <a:t>Local levee owners (or the Corps) must </a:t>
            </a:r>
            <a:r>
              <a:rPr lang="en-US" u="sng" dirty="0" smtClean="0">
                <a:gradFill>
                  <a:gsLst>
                    <a:gs pos="0">
                      <a:srgbClr val="FFFFB9"/>
                    </a:gs>
                    <a:gs pos="36000">
                      <a:srgbClr val="FFFF99"/>
                    </a:gs>
                    <a:gs pos="86000">
                      <a:srgbClr val="F6AE1E"/>
                    </a:gs>
                  </a:gsLst>
                  <a:lin ang="5400000" scaled="0"/>
                </a:gradFill>
              </a:rPr>
              <a:t>certify</a:t>
            </a:r>
            <a:r>
              <a:rPr lang="en-US" dirty="0" smtClean="0"/>
              <a:t> that levee systems will meet federal standards for protecting from a flood with a probability of 1% likelihood of occurring in one year (100-year flood).</a:t>
            </a:r>
          </a:p>
          <a:p>
            <a:r>
              <a:rPr lang="en-US" dirty="0" smtClean="0"/>
              <a:t>FEMA </a:t>
            </a:r>
            <a:r>
              <a:rPr lang="en-US" u="sng" dirty="0" smtClean="0">
                <a:gradFill>
                  <a:gsLst>
                    <a:gs pos="0">
                      <a:srgbClr val="FFFFB9"/>
                    </a:gs>
                    <a:gs pos="36000">
                      <a:srgbClr val="FFFF99"/>
                    </a:gs>
                    <a:gs pos="86000">
                      <a:srgbClr val="F6AE1E"/>
                    </a:gs>
                  </a:gsLst>
                  <a:lin ang="5400000" scaled="0"/>
                </a:gradFill>
              </a:rPr>
              <a:t>accredits</a:t>
            </a:r>
            <a:r>
              <a:rPr lang="en-US" dirty="0" smtClean="0">
                <a:gradFill>
                  <a:gsLst>
                    <a:gs pos="0">
                      <a:srgbClr val="FFFFB9"/>
                    </a:gs>
                    <a:gs pos="36000">
                      <a:srgbClr val="FFFF99"/>
                    </a:gs>
                    <a:gs pos="86000">
                      <a:srgbClr val="F6AE1E"/>
                    </a:gs>
                  </a:gsLst>
                  <a:lin ang="5400000" scaled="0"/>
                </a:gradFill>
              </a:rPr>
              <a:t> </a:t>
            </a:r>
            <a:r>
              <a:rPr lang="en-US" dirty="0" smtClean="0"/>
              <a:t>levee systems that have been certified to meet federal standards.</a:t>
            </a:r>
            <a:endParaRPr lang="en-US"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Text Placeholder 2"/>
          <p:cNvSpPr>
            <a:spLocks noGrp="1"/>
          </p:cNvSpPr>
          <p:nvPr>
            <p:ph type="body" sz="quarter" idx="10"/>
          </p:nvPr>
        </p:nvSpPr>
        <p:spPr>
          <a:xfrm>
            <a:off x="381000" y="1752600"/>
            <a:ext cx="8382000" cy="2856167"/>
          </a:xfrm>
        </p:spPr>
        <p:txBody>
          <a:bodyPr/>
          <a:lstStyle/>
          <a:p>
            <a:r>
              <a:rPr lang="en-US" dirty="0" smtClean="0"/>
              <a:t>FEMA announces </a:t>
            </a:r>
            <a:r>
              <a:rPr lang="en-US" dirty="0" err="1" smtClean="0"/>
              <a:t>deaccreditation</a:t>
            </a:r>
            <a:r>
              <a:rPr lang="en-US" dirty="0" smtClean="0"/>
              <a:t> – August 2007</a:t>
            </a:r>
          </a:p>
          <a:p>
            <a:r>
              <a:rPr lang="en-US" dirty="0" smtClean="0"/>
              <a:t>Sen. Haine </a:t>
            </a:r>
            <a:r>
              <a:rPr lang="en-US" dirty="0" smtClean="0"/>
              <a:t>introduces legislation to impose tax and create Flood Prevention Districts – November 2007</a:t>
            </a:r>
          </a:p>
          <a:p>
            <a:r>
              <a:rPr lang="en-US" dirty="0" smtClean="0"/>
              <a:t>Illinois Flood Prevention District Act signed into law – May 2008</a:t>
            </a:r>
            <a:endParaRPr lang="en-US"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himmery teal">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shimmery teal</Template>
  <TotalTime>1440</TotalTime>
  <Words>1116</Words>
  <Application>Microsoft Office PowerPoint</Application>
  <PresentationFormat>On-screen Show (4:3)</PresentationFormat>
  <Paragraphs>228</Paragraphs>
  <Slides>33</Slides>
  <Notes>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shimmery teal</vt:lpstr>
      <vt:lpstr>White with Courier font for code slides</vt:lpstr>
      <vt:lpstr>Office Theme</vt:lpstr>
      <vt:lpstr>Acrobat Document</vt:lpstr>
      <vt:lpstr>SW Illinois Flood  Prevention Project –  Progress Report</vt:lpstr>
      <vt:lpstr>SW Illinois Levee Systems</vt:lpstr>
      <vt:lpstr>PowerPoint Presentation</vt:lpstr>
      <vt:lpstr>PowerPoint Presentation</vt:lpstr>
      <vt:lpstr>The Problem</vt:lpstr>
      <vt:lpstr>Economic Impacts </vt:lpstr>
      <vt:lpstr>Opportunity </vt:lpstr>
      <vt:lpstr>Key Terms </vt:lpstr>
      <vt:lpstr>Progress…</vt:lpstr>
      <vt:lpstr>Progress…</vt:lpstr>
      <vt:lpstr>Progress…</vt:lpstr>
      <vt:lpstr>Progress… </vt:lpstr>
      <vt:lpstr>Intergovernmental Agreement </vt:lpstr>
      <vt:lpstr>Financing levee improvements</vt:lpstr>
      <vt:lpstr>Our goal…</vt:lpstr>
      <vt:lpstr>Design Progress</vt:lpstr>
      <vt:lpstr>Underseepage –  Formation of Sand Boils</vt:lpstr>
      <vt:lpstr>Underseepage         Instability</vt:lpstr>
      <vt:lpstr>PowerPoint Presentation</vt:lpstr>
      <vt:lpstr>Landside Berms</vt:lpstr>
      <vt:lpstr>PowerPoint Presentation</vt:lpstr>
      <vt:lpstr>Relief Wells</vt:lpstr>
      <vt:lpstr>PowerPoint Presentation</vt:lpstr>
      <vt:lpstr>Cutoffs / Slurry Trenches</vt:lpstr>
      <vt:lpstr>PowerPoint Presentation</vt:lpstr>
      <vt:lpstr>PowerPoint Presentation</vt:lpstr>
      <vt:lpstr>PowerPoint Presentation</vt:lpstr>
      <vt:lpstr>PowerPoint Presentation</vt:lpstr>
      <vt:lpstr>PowerPoint Presentation</vt:lpstr>
      <vt:lpstr>PowerPoint Presentation</vt:lpstr>
      <vt:lpstr>Uncertainties </vt:lpstr>
      <vt:lpstr>Need more information?</vt:lpstr>
      <vt:lpstr>Questions/ Comments/ Suggestions?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the Project &amp; Next Steps</dc:title>
  <dc:creator>Les</dc:creator>
  <cp:lastModifiedBy>les</cp:lastModifiedBy>
  <cp:revision>131</cp:revision>
  <cp:lastPrinted>2011-06-23T22:40:48Z</cp:lastPrinted>
  <dcterms:created xsi:type="dcterms:W3CDTF">2009-09-28T20:03:00Z</dcterms:created>
  <dcterms:modified xsi:type="dcterms:W3CDTF">2011-10-03T20:23:26Z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TC102867791033</vt:lpwstr>
  </property>
</Properties>
</file>