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8" r:id="rId3"/>
  </p:sldMasterIdLst>
  <p:notesMasterIdLst>
    <p:notesMasterId r:id="rId31"/>
  </p:notesMasterIdLst>
  <p:handoutMasterIdLst>
    <p:handoutMasterId r:id="rId32"/>
  </p:handoutMasterIdLst>
  <p:sldIdLst>
    <p:sldId id="257" r:id="rId4"/>
    <p:sldId id="318" r:id="rId5"/>
    <p:sldId id="287" r:id="rId6"/>
    <p:sldId id="316" r:id="rId7"/>
    <p:sldId id="289" r:id="rId8"/>
    <p:sldId id="288" r:id="rId9"/>
    <p:sldId id="317" r:id="rId10"/>
    <p:sldId id="319" r:id="rId11"/>
    <p:sldId id="294" r:id="rId12"/>
    <p:sldId id="286" r:id="rId13"/>
    <p:sldId id="302" r:id="rId14"/>
    <p:sldId id="303" r:id="rId15"/>
    <p:sldId id="304" r:id="rId16"/>
    <p:sldId id="296" r:id="rId17"/>
    <p:sldId id="312" r:id="rId18"/>
    <p:sldId id="305" r:id="rId19"/>
    <p:sldId id="306" r:id="rId20"/>
    <p:sldId id="307" r:id="rId21"/>
    <p:sldId id="308" r:id="rId22"/>
    <p:sldId id="314" r:id="rId23"/>
    <p:sldId id="310" r:id="rId24"/>
    <p:sldId id="309" r:id="rId25"/>
    <p:sldId id="315" r:id="rId26"/>
    <p:sldId id="311" r:id="rId27"/>
    <p:sldId id="313" r:id="rId28"/>
    <p:sldId id="301" r:id="rId29"/>
    <p:sldId id="297"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4820"/>
          </a:xfrm>
          <a:prstGeom prst="rect">
            <a:avLst/>
          </a:prstGeom>
        </p:spPr>
        <p:txBody>
          <a:bodyPr vert="horz" lIns="93176" tIns="46588" rIns="93176" bIns="46588" rtlCol="0"/>
          <a:lstStyle>
            <a:lvl1pPr algn="r">
              <a:defRPr sz="1200"/>
            </a:lvl1pPr>
          </a:lstStyle>
          <a:p>
            <a:fld id="{3208CAC5-D5F8-4F68-8284-1BC517382793}" type="datetimeFigureOut">
              <a:rPr lang="en-US" smtClean="0"/>
              <a:pPr/>
              <a:t>6/23/2011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6" tIns="46588" rIns="93176" bIns="46588" rtlCol="0" anchor="b"/>
          <a:lstStyle>
            <a:lvl1pPr algn="r">
              <a:defRPr sz="1200"/>
            </a:lvl1pPr>
          </a:lstStyle>
          <a:p>
            <a:fld id="{081D25AC-9FC4-449E-8D79-1B261BADDC37}" type="slidenum">
              <a:rPr lang="en-US" smtClean="0"/>
              <a:pPr/>
              <a:t>‹#›</a:t>
            </a:fld>
            <a:endParaRPr lang="en-US"/>
          </a:p>
        </p:txBody>
      </p:sp>
    </p:spTree>
    <p:extLst>
      <p:ext uri="{BB962C8B-B14F-4D97-AF65-F5344CB8AC3E}">
        <p14:creationId xmlns:p14="http://schemas.microsoft.com/office/powerpoint/2010/main" val="3074260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9" y="1"/>
            <a:ext cx="3037840" cy="464820"/>
          </a:xfrm>
          <a:prstGeom prst="rect">
            <a:avLst/>
          </a:prstGeom>
        </p:spPr>
        <p:txBody>
          <a:bodyPr vert="horz" lIns="93176" tIns="46588" rIns="93176" bIns="46588" rtlCol="0"/>
          <a:lstStyle>
            <a:lvl1pPr algn="r">
              <a:defRPr sz="1200"/>
            </a:lvl1pPr>
          </a:lstStyle>
          <a:p>
            <a:fld id="{C34CAC67-B5E1-420F-9776-23DC14E1A178}" type="datetimeFigureOut">
              <a:rPr lang="en-US" smtClean="0"/>
              <a:pPr/>
              <a:t>6/23/2011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6" tIns="46588" rIns="93176" bIns="46588" rtlCol="0" anchor="b"/>
          <a:lstStyle>
            <a:lvl1pPr algn="r">
              <a:defRPr sz="1200"/>
            </a:lvl1pPr>
          </a:lstStyle>
          <a:p>
            <a:fld id="{762CA752-05FB-4C4C-BFF9-4395CE0E4C7C}" type="slidenum">
              <a:rPr lang="en-US" smtClean="0"/>
              <a:pPr/>
              <a:t>‹#›</a:t>
            </a:fld>
            <a:endParaRPr lang="en-US"/>
          </a:p>
        </p:txBody>
      </p:sp>
    </p:spTree>
    <p:extLst>
      <p:ext uri="{BB962C8B-B14F-4D97-AF65-F5344CB8AC3E}">
        <p14:creationId xmlns:p14="http://schemas.microsoft.com/office/powerpoint/2010/main" val="31762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6/23/2011 5:13 PM</a:t>
            </a:fld>
            <a:endParaRPr lang="en-US" dirty="0"/>
          </a:p>
        </p:txBody>
      </p:sp>
      <p:sp>
        <p:nvSpPr>
          <p:cNvPr id="6" name="Footer Placeholder 5"/>
          <p:cNvSpPr>
            <a:spLocks noGrp="1"/>
          </p:cNvSpPr>
          <p:nvPr>
            <p:ph type="ftr" sz="quarter" idx="12"/>
          </p:nvPr>
        </p:nvSpPr>
        <p:spPr>
          <a:xfrm>
            <a:off x="0" y="8829967"/>
            <a:ext cx="6309361"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0" y="8829967"/>
            <a:ext cx="699418"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21A64E-19E2-4C80-9B69-2511E5266460}"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21A64E-19E2-4C80-9B69-2511E5266460}"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B97365-EBCA-4027-87D5-99FC1D4DF0BB}"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B97365-EBCA-4027-87D5-99FC1D4DF0BB}" type="datetimeFigureOut">
              <a:rPr lang="en-US" smtClean="0"/>
              <a:pPr/>
              <a:t>6/23/2011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B97365-EBCA-4027-87D5-99FC1D4DF0BB}" type="datetimeFigureOut">
              <a:rPr lang="en-US" smtClean="0"/>
              <a:pPr/>
              <a:t>6/23/2011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6/23/2011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97365-EBCA-4027-87D5-99FC1D4DF0BB}" type="datetimeFigureOut">
              <a:rPr lang="en-US" smtClean="0"/>
              <a:pPr/>
              <a:t>6/23/2011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97365-EBCA-4027-87D5-99FC1D4DF0BB}" type="datetimeFigureOut">
              <a:rPr lang="en-US" smtClean="0"/>
              <a:pPr/>
              <a:t>6/23/2011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gi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loodCOUNCILlogo.gif"/>
          <p:cNvPicPr>
            <a:picLocks noChangeAspect="1"/>
          </p:cNvPicPr>
          <p:nvPr userDrawn="1"/>
        </p:nvPicPr>
        <p:blipFill>
          <a:blip r:embed="rId15" cstate="print"/>
          <a:stretch>
            <a:fillRect/>
          </a:stretch>
        </p:blipFill>
        <p:spPr>
          <a:xfrm>
            <a:off x="7391400" y="5965332"/>
            <a:ext cx="1600200" cy="685524"/>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spd="med">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spd="med">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A9ED9-5EB5-42B6-9E2C-0C3F435498F6}" type="datetimeFigureOut">
              <a:rPr lang="en-US" smtClean="0"/>
              <a:t>6/23/2011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1F78F-FBAE-4B8C-A0BE-AE38BDCC23B3}" type="slidenum">
              <a:rPr lang="en-US" smtClean="0"/>
              <a:t>‹#›</a:t>
            </a:fld>
            <a:endParaRPr lang="en-US"/>
          </a:p>
        </p:txBody>
      </p:sp>
      <p:pic>
        <p:nvPicPr>
          <p:cNvPr id="7" name="Picture 6" descr="floodCOUNCILlogo.gif"/>
          <p:cNvPicPr>
            <a:picLocks noChangeAspect="1"/>
          </p:cNvPicPr>
          <p:nvPr userDrawn="1"/>
        </p:nvPicPr>
        <p:blipFill>
          <a:blip r:embed="rId13" cstate="print"/>
          <a:stretch>
            <a:fillRect/>
          </a:stretch>
        </p:blipFill>
        <p:spPr>
          <a:xfrm>
            <a:off x="7391400" y="5965332"/>
            <a:ext cx="1600200" cy="685524"/>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les@floodpreventiondistrict.org" TargetMode="External"/><Relationship Id="rId2" Type="http://schemas.openxmlformats.org/officeDocument/2006/relationships/hyperlink" Target="http://www.floodpreventiondistrict.org/"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681913" cy="1523495"/>
          </a:xfrm>
        </p:spPr>
        <p:txBody>
          <a:bodyPr/>
          <a:lstStyle/>
          <a:p>
            <a:r>
              <a:rPr lang="en-US" dirty="0" smtClean="0"/>
              <a:t>SW Illinois Flood </a:t>
            </a:r>
            <a:br>
              <a:rPr lang="en-US" dirty="0" smtClean="0"/>
            </a:br>
            <a:r>
              <a:rPr lang="en-US" dirty="0" smtClean="0"/>
              <a:t>Prevention Project – </a:t>
            </a:r>
            <a:br>
              <a:rPr lang="en-US" dirty="0" smtClean="0"/>
            </a:br>
            <a:r>
              <a:rPr i="1" dirty="0" smtClean="0"/>
              <a:t>Progress Report</a:t>
            </a:r>
            <a:endParaRPr lang="en-US" i="1" dirty="0"/>
          </a:p>
        </p:txBody>
      </p:sp>
      <p:sp>
        <p:nvSpPr>
          <p:cNvPr id="3" name="Subtitle 2"/>
          <p:cNvSpPr>
            <a:spLocks noGrp="1"/>
          </p:cNvSpPr>
          <p:nvPr>
            <p:ph type="subTitle" idx="1"/>
          </p:nvPr>
        </p:nvSpPr>
        <p:spPr>
          <a:xfrm>
            <a:off x="685800" y="4800600"/>
            <a:ext cx="7681913" cy="1370012"/>
          </a:xfrm>
        </p:spPr>
        <p:txBody>
          <a:bodyPr>
            <a:normAutofit/>
          </a:bodyPr>
          <a:lstStyle/>
          <a:p>
            <a:endParaRPr lang="en-US" dirty="0" smtClean="0"/>
          </a:p>
          <a:p>
            <a:r>
              <a:rPr lang="en-US" dirty="0" smtClean="0"/>
              <a:t>June 23, 2011</a:t>
            </a:r>
          </a:p>
          <a:p>
            <a:r>
              <a:rPr lang="en-US" dirty="0" smtClean="0"/>
              <a:t>Southwestern Illinois Council of Mayors</a:t>
            </a:r>
            <a:endParaRPr lang="en-US"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Text Placeholder 2"/>
          <p:cNvSpPr>
            <a:spLocks noGrp="1"/>
          </p:cNvSpPr>
          <p:nvPr>
            <p:ph type="body" sz="quarter" idx="10"/>
          </p:nvPr>
        </p:nvSpPr>
        <p:spPr>
          <a:xfrm>
            <a:off x="381000" y="1752600"/>
            <a:ext cx="8382000" cy="2856167"/>
          </a:xfrm>
        </p:spPr>
        <p:txBody>
          <a:bodyPr/>
          <a:lstStyle/>
          <a:p>
            <a:r>
              <a:rPr lang="en-US" dirty="0" smtClean="0"/>
              <a:t>FEMA announces </a:t>
            </a:r>
            <a:r>
              <a:rPr lang="en-US" dirty="0" err="1" smtClean="0"/>
              <a:t>deaccreditation</a:t>
            </a:r>
            <a:r>
              <a:rPr lang="en-US" dirty="0" smtClean="0"/>
              <a:t> – August 2007</a:t>
            </a:r>
          </a:p>
          <a:p>
            <a:r>
              <a:rPr lang="en-US" dirty="0" err="1" smtClean="0"/>
              <a:t>Haine</a:t>
            </a:r>
            <a:r>
              <a:rPr lang="en-US" dirty="0" smtClean="0"/>
              <a:t> introduces legislation to impose tax and create Flood Prevention Districts – November 2007</a:t>
            </a:r>
          </a:p>
          <a:p>
            <a:r>
              <a:rPr lang="en-US" dirty="0" smtClean="0"/>
              <a:t>Illinois Flood Prevention District Act signed into law – May 2008</a:t>
            </a:r>
            <a:endParaRPr lang="en-US"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Text Placeholder 2"/>
          <p:cNvSpPr>
            <a:spLocks noGrp="1"/>
          </p:cNvSpPr>
          <p:nvPr>
            <p:ph type="body" sz="quarter" idx="10"/>
          </p:nvPr>
        </p:nvSpPr>
        <p:spPr>
          <a:xfrm>
            <a:off x="381000" y="1411552"/>
            <a:ext cx="8382000" cy="4678204"/>
          </a:xfrm>
        </p:spPr>
        <p:txBody>
          <a:bodyPr/>
          <a:lstStyle/>
          <a:p>
            <a:r>
              <a:rPr lang="en-US" dirty="0" smtClean="0"/>
              <a:t>County FPDs are appointed – June 2008</a:t>
            </a:r>
          </a:p>
          <a:p>
            <a:r>
              <a:rPr lang="en-US" dirty="0" smtClean="0"/>
              <a:t>Tax approved by county boards -  July-Sept 2008</a:t>
            </a:r>
          </a:p>
          <a:p>
            <a:r>
              <a:rPr lang="en-US" dirty="0" smtClean="0"/>
              <a:t>Tax collections start – January 2009</a:t>
            </a:r>
          </a:p>
          <a:p>
            <a:r>
              <a:rPr lang="en-US" dirty="0"/>
              <a:t>Corps concludes project to be finished in 2044 – May 2009 </a:t>
            </a:r>
          </a:p>
          <a:p>
            <a:r>
              <a:rPr lang="en-US" dirty="0" smtClean="0"/>
              <a:t>Intergovernmental Agreement signed June 2009</a:t>
            </a:r>
          </a:p>
          <a:p>
            <a:r>
              <a:rPr lang="en-US" dirty="0" smtClean="0"/>
              <a:t>First meeting of FPD Council – June 2009</a:t>
            </a:r>
          </a:p>
          <a:p>
            <a:r>
              <a:rPr lang="en-US" dirty="0" smtClean="0"/>
              <a:t>FPD staff hired – July 2009</a:t>
            </a:r>
          </a:p>
          <a:p>
            <a:r>
              <a:rPr lang="en-US" dirty="0" smtClean="0"/>
              <a:t>Authorize challenge of FIRMS – August 2009</a:t>
            </a:r>
          </a:p>
        </p:txBody>
      </p:sp>
    </p:spTree>
    <p:extLst>
      <p:ext uri="{BB962C8B-B14F-4D97-AF65-F5344CB8AC3E}">
        <p14:creationId xmlns:p14="http://schemas.microsoft.com/office/powerpoint/2010/main" val="129676552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a:t>
            </a:r>
            <a:endParaRPr lang="en-US" dirty="0"/>
          </a:p>
        </p:txBody>
      </p:sp>
      <p:sp>
        <p:nvSpPr>
          <p:cNvPr id="3" name="Text Placeholder 2"/>
          <p:cNvSpPr>
            <a:spLocks noGrp="1"/>
          </p:cNvSpPr>
          <p:nvPr>
            <p:ph type="body" sz="quarter" idx="10"/>
          </p:nvPr>
        </p:nvSpPr>
        <p:spPr>
          <a:xfrm>
            <a:off x="381000" y="1411552"/>
            <a:ext cx="8382000" cy="5663089"/>
          </a:xfrm>
        </p:spPr>
        <p:txBody>
          <a:bodyPr/>
          <a:lstStyle/>
          <a:p>
            <a:r>
              <a:rPr lang="en-US" dirty="0"/>
              <a:t>Select financial advisor – September </a:t>
            </a:r>
            <a:r>
              <a:rPr lang="en-US" dirty="0" smtClean="0"/>
              <a:t>2009</a:t>
            </a:r>
          </a:p>
          <a:p>
            <a:r>
              <a:rPr lang="en-US" dirty="0" smtClean="0"/>
              <a:t>Adopt project strategy – September 2009</a:t>
            </a:r>
          </a:p>
          <a:p>
            <a:r>
              <a:rPr lang="en-US" dirty="0" smtClean="0"/>
              <a:t>Begin levee inspection – December 2009</a:t>
            </a:r>
          </a:p>
          <a:p>
            <a:r>
              <a:rPr lang="en-US" dirty="0" smtClean="0"/>
              <a:t>Select consultants for design competition – December 2009</a:t>
            </a:r>
          </a:p>
          <a:p>
            <a:r>
              <a:rPr lang="en-US" dirty="0" smtClean="0"/>
              <a:t>Issue RFP for design competition – February 2010</a:t>
            </a:r>
          </a:p>
          <a:p>
            <a:r>
              <a:rPr lang="en-US" dirty="0" smtClean="0"/>
              <a:t>Select design consultants – June 2010</a:t>
            </a:r>
          </a:p>
          <a:p>
            <a:r>
              <a:rPr lang="en-US" dirty="0" smtClean="0"/>
              <a:t>Begin design process - 2010</a:t>
            </a:r>
          </a:p>
          <a:p>
            <a:endParaRPr lang="en-US" dirty="0" smtClean="0"/>
          </a:p>
          <a:p>
            <a:endParaRPr lang="en-US" dirty="0"/>
          </a:p>
        </p:txBody>
      </p:sp>
    </p:spTree>
    <p:extLst>
      <p:ext uri="{BB962C8B-B14F-4D97-AF65-F5344CB8AC3E}">
        <p14:creationId xmlns:p14="http://schemas.microsoft.com/office/powerpoint/2010/main" val="417255952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a:t>
            </a:r>
            <a:endParaRPr lang="en-US" dirty="0"/>
          </a:p>
        </p:txBody>
      </p:sp>
      <p:sp>
        <p:nvSpPr>
          <p:cNvPr id="3" name="Text Placeholder 2"/>
          <p:cNvSpPr>
            <a:spLocks noGrp="1"/>
          </p:cNvSpPr>
          <p:nvPr>
            <p:ph type="body" sz="quarter" idx="10"/>
          </p:nvPr>
        </p:nvSpPr>
        <p:spPr>
          <a:xfrm>
            <a:off x="381000" y="1411552"/>
            <a:ext cx="8382000" cy="4136517"/>
          </a:xfrm>
        </p:spPr>
        <p:txBody>
          <a:bodyPr/>
          <a:lstStyle/>
          <a:p>
            <a:r>
              <a:rPr lang="en-US" dirty="0" smtClean="0"/>
              <a:t>File suit against FEMA – November 2010</a:t>
            </a:r>
          </a:p>
          <a:p>
            <a:r>
              <a:rPr lang="en-US" dirty="0" smtClean="0"/>
              <a:t>Issue $94 million in bonds – November 2010</a:t>
            </a:r>
          </a:p>
          <a:p>
            <a:r>
              <a:rPr lang="en-US" dirty="0" smtClean="0"/>
              <a:t>Progress set of construction drawings – March 2011</a:t>
            </a:r>
          </a:p>
          <a:p>
            <a:r>
              <a:rPr lang="en-US" dirty="0" smtClean="0"/>
              <a:t>30% design drawings – May 2011</a:t>
            </a:r>
          </a:p>
          <a:p>
            <a:r>
              <a:rPr lang="en-US" i="1" dirty="0" smtClean="0">
                <a:solidFill>
                  <a:srgbClr val="FFFF00"/>
                </a:solidFill>
              </a:rPr>
              <a:t>Project implementation plan – June 2011</a:t>
            </a:r>
          </a:p>
          <a:p>
            <a:r>
              <a:rPr lang="en-US" i="1" dirty="0" smtClean="0">
                <a:solidFill>
                  <a:srgbClr val="FFFF00"/>
                </a:solidFill>
              </a:rPr>
              <a:t>60% design drawings – December 2011</a:t>
            </a:r>
          </a:p>
          <a:p>
            <a:r>
              <a:rPr lang="en-US" i="1" dirty="0" smtClean="0">
                <a:solidFill>
                  <a:srgbClr val="FFFF00"/>
                </a:solidFill>
              </a:rPr>
              <a:t>Construction begins – 1</a:t>
            </a:r>
            <a:r>
              <a:rPr lang="en-US" i="1" baseline="30000" dirty="0" smtClean="0">
                <a:solidFill>
                  <a:srgbClr val="FFFF00"/>
                </a:solidFill>
              </a:rPr>
              <a:t>st</a:t>
            </a:r>
            <a:r>
              <a:rPr lang="en-US" i="1" dirty="0" smtClean="0">
                <a:solidFill>
                  <a:srgbClr val="FFFF00"/>
                </a:solidFill>
              </a:rPr>
              <a:t> Qtr. 2012 ?</a:t>
            </a:r>
            <a:endParaRPr lang="en-US" i="1" dirty="0">
              <a:solidFill>
                <a:srgbClr val="FFFF00"/>
              </a:solidFill>
            </a:endParaRPr>
          </a:p>
        </p:txBody>
      </p:sp>
    </p:spTree>
    <p:extLst>
      <p:ext uri="{BB962C8B-B14F-4D97-AF65-F5344CB8AC3E}">
        <p14:creationId xmlns:p14="http://schemas.microsoft.com/office/powerpoint/2010/main" val="406394561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Text Placeholder 2"/>
          <p:cNvSpPr>
            <a:spLocks noGrp="1"/>
          </p:cNvSpPr>
          <p:nvPr>
            <p:ph type="body" sz="quarter" idx="10"/>
          </p:nvPr>
        </p:nvSpPr>
        <p:spPr>
          <a:xfrm>
            <a:off x="381000" y="1411552"/>
            <a:ext cx="8382000" cy="2856167"/>
          </a:xfrm>
        </p:spPr>
        <p:txBody>
          <a:bodyPr/>
          <a:lstStyle/>
          <a:p>
            <a:r>
              <a:rPr lang="en-US" dirty="0" smtClean="0"/>
              <a:t>Finish improvement of levee systems in three counties at a cost of about $160 million in five years (2015) or less</a:t>
            </a:r>
          </a:p>
          <a:p>
            <a:endParaRPr lang="en-US" dirty="0" smtClean="0"/>
          </a:p>
          <a:p>
            <a:r>
              <a:rPr lang="en-US" dirty="0" smtClean="0"/>
              <a:t>Limit economic hardship during the time that flood protection is being improved</a:t>
            </a:r>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681913" cy="1523495"/>
          </a:xfrm>
        </p:spPr>
        <p:txBody>
          <a:bodyPr/>
          <a:lstStyle/>
          <a:p>
            <a:r>
              <a:rPr lang="en-US" dirty="0" smtClean="0"/>
              <a:t>Design Progress</a:t>
            </a:r>
            <a:endParaRPr lang="en-US"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419600" y="3124200"/>
            <a:ext cx="4303059" cy="2578244"/>
          </a:xfrm>
          <a:prstGeom prst="rect">
            <a:avLst/>
          </a:prstGeom>
          <a:noFill/>
          <a:ln w="9525">
            <a:noFill/>
            <a:miter lim="800000"/>
            <a:headEnd/>
            <a:tailEnd/>
          </a:ln>
        </p:spPr>
      </p:pic>
      <p:pic>
        <p:nvPicPr>
          <p:cNvPr id="8195" name="Picture 13"/>
          <p:cNvPicPr>
            <a:picLocks noChangeAspect="1" noChangeArrowheads="1"/>
          </p:cNvPicPr>
          <p:nvPr/>
        </p:nvPicPr>
        <p:blipFill>
          <a:blip r:embed="rId3" cstate="print"/>
          <a:srcRect/>
          <a:stretch>
            <a:fillRect/>
          </a:stretch>
        </p:blipFill>
        <p:spPr bwMode="auto">
          <a:xfrm>
            <a:off x="627530" y="571500"/>
            <a:ext cx="4855882" cy="2909455"/>
          </a:xfrm>
          <a:prstGeom prst="rect">
            <a:avLst/>
          </a:prstGeom>
          <a:noFill/>
          <a:ln w="9525">
            <a:noFill/>
            <a:miter lim="800000"/>
            <a:headEnd/>
            <a:tailEnd/>
          </a:ln>
        </p:spPr>
      </p:pic>
      <p:sp>
        <p:nvSpPr>
          <p:cNvPr id="8196"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
        <p:nvSpPr>
          <p:cNvPr id="8197"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8198" name="Picture 12" descr="C:\My Documents\AMECLogo.BMP"/>
          <p:cNvPicPr>
            <a:picLocks noChangeAspect="1" noChangeArrowheads="1"/>
          </p:cNvPicPr>
          <p:nvPr/>
        </p:nvPicPr>
        <p:blipFill>
          <a:blip r:embed="rId4" cstate="print"/>
          <a:srcRect/>
          <a:stretch>
            <a:fillRect/>
          </a:stretch>
        </p:blipFill>
        <p:spPr bwMode="auto">
          <a:xfrm>
            <a:off x="7171765" y="6026727"/>
            <a:ext cx="1422214" cy="532534"/>
          </a:xfrm>
          <a:prstGeom prst="rect">
            <a:avLst/>
          </a:prstGeom>
          <a:noFill/>
          <a:ln w="9525">
            <a:noFill/>
            <a:miter lim="800000"/>
            <a:headEnd/>
            <a:tailEnd/>
          </a:ln>
        </p:spPr>
      </p:pic>
      <p:sp>
        <p:nvSpPr>
          <p:cNvPr id="8199"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MG     </a:t>
            </a:r>
          </a:p>
          <a:p>
            <a:pPr defTabSz="914797"/>
            <a:r>
              <a:rPr lang="en-US" sz="800" dirty="0">
                <a:latin typeface="Arial" charset="0"/>
              </a:rPr>
              <a:t>Date: March 16, 2011</a:t>
            </a:r>
          </a:p>
          <a:p>
            <a:pPr defTabSz="914797"/>
            <a:r>
              <a:rPr lang="en-US" sz="800" dirty="0">
                <a:latin typeface="Arial" charset="0"/>
              </a:rPr>
              <a:t>AMEC File No. 5-6317-0001</a:t>
            </a:r>
          </a:p>
        </p:txBody>
      </p:sp>
      <p:sp>
        <p:nvSpPr>
          <p:cNvPr id="8200" name="Text Box 19"/>
          <p:cNvSpPr txBox="1">
            <a:spLocks noChangeArrowheads="1"/>
          </p:cNvSpPr>
          <p:nvPr/>
        </p:nvSpPr>
        <p:spPr bwMode="auto">
          <a:xfrm>
            <a:off x="3628649" y="6131790"/>
            <a:ext cx="1988493" cy="292388"/>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LEVEE ILLUSTRATION</a:t>
            </a:r>
            <a:endParaRPr lang="en-US" sz="1300" b="1" dirty="0">
              <a:latin typeface="Arial" charset="0"/>
            </a:endParaRPr>
          </a:p>
        </p:txBody>
      </p:sp>
      <p:sp>
        <p:nvSpPr>
          <p:cNvPr id="8201" name="Freeform 212"/>
          <p:cNvSpPr>
            <a:spLocks/>
          </p:cNvSpPr>
          <p:nvPr/>
        </p:nvSpPr>
        <p:spPr bwMode="auto">
          <a:xfrm>
            <a:off x="2462493" y="5939055"/>
            <a:ext cx="2801" cy="694892"/>
          </a:xfrm>
          <a:custGeom>
            <a:avLst/>
            <a:gdLst>
              <a:gd name="T0" fmla="*/ 0 w 3"/>
              <a:gd name="T1" fmla="*/ 0 h 642"/>
              <a:gd name="T2" fmla="*/ 2147483647 w 3"/>
              <a:gd name="T3" fmla="*/ 2147483647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8202" name="Freeform 213"/>
          <p:cNvSpPr>
            <a:spLocks/>
          </p:cNvSpPr>
          <p:nvPr/>
        </p:nvSpPr>
        <p:spPr bwMode="auto">
          <a:xfrm>
            <a:off x="6787030" y="5934725"/>
            <a:ext cx="27081" cy="707881"/>
          </a:xfrm>
          <a:custGeom>
            <a:avLst/>
            <a:gdLst>
              <a:gd name="T0" fmla="*/ 0 w 1"/>
              <a:gd name="T1" fmla="*/ 0 h 654"/>
              <a:gd name="T2" fmla="*/ 0 w 1"/>
              <a:gd name="T3" fmla="*/ 2147483647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8203" name="TextBox 11"/>
          <p:cNvSpPr txBox="1">
            <a:spLocks noChangeArrowheads="1"/>
          </p:cNvSpPr>
          <p:nvPr/>
        </p:nvSpPr>
        <p:spPr bwMode="auto">
          <a:xfrm>
            <a:off x="6230470" y="3948546"/>
            <a:ext cx="932330" cy="303929"/>
          </a:xfrm>
          <a:prstGeom prst="rect">
            <a:avLst/>
          </a:prstGeom>
          <a:noFill/>
          <a:ln w="9525">
            <a:noFill/>
            <a:miter lim="800000"/>
            <a:headEnd/>
            <a:tailEnd/>
          </a:ln>
        </p:spPr>
        <p:txBody>
          <a:bodyPr wrap="square" lIns="57150" tIns="28575" rIns="57150" bIns="28575">
            <a:spAutoFit/>
          </a:bodyPr>
          <a:lstStyle/>
          <a:p>
            <a:r>
              <a:rPr lang="en-US" sz="1600" dirty="0"/>
              <a:t>Levee</a:t>
            </a:r>
          </a:p>
        </p:txBody>
      </p:sp>
      <p:sp>
        <p:nvSpPr>
          <p:cNvPr id="8204" name="TextBox 14"/>
          <p:cNvSpPr txBox="1">
            <a:spLocks noChangeArrowheads="1"/>
          </p:cNvSpPr>
          <p:nvPr/>
        </p:nvSpPr>
        <p:spPr bwMode="auto">
          <a:xfrm>
            <a:off x="4840940" y="5143500"/>
            <a:ext cx="1008185" cy="303929"/>
          </a:xfrm>
          <a:prstGeom prst="rect">
            <a:avLst/>
          </a:prstGeom>
          <a:noFill/>
          <a:ln w="9525">
            <a:noFill/>
            <a:miter lim="800000"/>
            <a:headEnd/>
            <a:tailEnd/>
          </a:ln>
        </p:spPr>
        <p:txBody>
          <a:bodyPr wrap="square" lIns="57150" tIns="28575" rIns="57150" bIns="28575">
            <a:spAutoFit/>
          </a:bodyPr>
          <a:lstStyle/>
          <a:p>
            <a:r>
              <a:rPr lang="en-US" sz="1600"/>
              <a:t>Aquifer </a:t>
            </a:r>
          </a:p>
        </p:txBody>
      </p:sp>
      <p:sp>
        <p:nvSpPr>
          <p:cNvPr id="8205" name="TextBox 15"/>
          <p:cNvSpPr txBox="1">
            <a:spLocks noChangeArrowheads="1"/>
          </p:cNvSpPr>
          <p:nvPr/>
        </p:nvSpPr>
        <p:spPr bwMode="auto">
          <a:xfrm>
            <a:off x="403411" y="935182"/>
            <a:ext cx="2075675" cy="303929"/>
          </a:xfrm>
          <a:prstGeom prst="rect">
            <a:avLst/>
          </a:prstGeom>
          <a:noFill/>
          <a:ln w="9525">
            <a:noFill/>
            <a:miter lim="800000"/>
            <a:headEnd/>
            <a:tailEnd/>
          </a:ln>
        </p:spPr>
        <p:txBody>
          <a:bodyPr wrap="square" lIns="57150" tIns="28575" rIns="57150" bIns="28575">
            <a:spAutoFit/>
          </a:bodyPr>
          <a:lstStyle/>
          <a:p>
            <a:r>
              <a:rPr lang="en-US" sz="1600"/>
              <a:t>Semi-pervious Blanket </a:t>
            </a:r>
          </a:p>
        </p:txBody>
      </p:sp>
      <p:cxnSp>
        <p:nvCxnSpPr>
          <p:cNvPr id="8206" name="Straight Arrow Connector 17"/>
          <p:cNvCxnSpPr>
            <a:cxnSpLocks noChangeShapeType="1"/>
          </p:cNvCxnSpPr>
          <p:nvPr/>
        </p:nvCxnSpPr>
        <p:spPr bwMode="auto">
          <a:xfrm>
            <a:off x="1120588" y="1298864"/>
            <a:ext cx="717176" cy="571500"/>
          </a:xfrm>
          <a:prstGeom prst="straightConnector1">
            <a:avLst/>
          </a:prstGeom>
          <a:noFill/>
          <a:ln w="9525" algn="ctr">
            <a:solidFill>
              <a:schemeClr val="tx1"/>
            </a:solidFill>
            <a:round/>
            <a:headEnd/>
            <a:tailEnd type="arrow" w="med" len="med"/>
          </a:ln>
        </p:spPr>
      </p:cxnSp>
      <p:sp>
        <p:nvSpPr>
          <p:cNvPr id="8207" name="TextBox 19"/>
          <p:cNvSpPr txBox="1">
            <a:spLocks noChangeArrowheads="1"/>
          </p:cNvSpPr>
          <p:nvPr/>
        </p:nvSpPr>
        <p:spPr bwMode="auto">
          <a:xfrm>
            <a:off x="672352" y="2597728"/>
            <a:ext cx="1008185" cy="303929"/>
          </a:xfrm>
          <a:prstGeom prst="rect">
            <a:avLst/>
          </a:prstGeom>
          <a:noFill/>
          <a:ln w="9525">
            <a:noFill/>
            <a:miter lim="800000"/>
            <a:headEnd/>
            <a:tailEnd/>
          </a:ln>
        </p:spPr>
        <p:txBody>
          <a:bodyPr wrap="square" lIns="57150" tIns="28575" rIns="57150" bIns="28575">
            <a:spAutoFit/>
          </a:bodyPr>
          <a:lstStyle/>
          <a:p>
            <a:r>
              <a:rPr lang="en-US" sz="1600"/>
              <a:t>Aquifer </a:t>
            </a:r>
          </a:p>
        </p:txBody>
      </p:sp>
      <p:sp>
        <p:nvSpPr>
          <p:cNvPr id="8208" name="TextBox 20"/>
          <p:cNvSpPr txBox="1">
            <a:spLocks noChangeArrowheads="1"/>
          </p:cNvSpPr>
          <p:nvPr/>
        </p:nvSpPr>
        <p:spPr bwMode="auto">
          <a:xfrm>
            <a:off x="2151528" y="3636819"/>
            <a:ext cx="2075675" cy="303929"/>
          </a:xfrm>
          <a:prstGeom prst="rect">
            <a:avLst/>
          </a:prstGeom>
          <a:noFill/>
          <a:ln w="9525">
            <a:noFill/>
            <a:miter lim="800000"/>
            <a:headEnd/>
            <a:tailEnd/>
          </a:ln>
        </p:spPr>
        <p:txBody>
          <a:bodyPr wrap="square" lIns="57150" tIns="28575" rIns="57150" bIns="28575">
            <a:spAutoFit/>
          </a:bodyPr>
          <a:lstStyle/>
          <a:p>
            <a:r>
              <a:rPr lang="en-US" sz="1600"/>
              <a:t>Semi-pervious Blanket </a:t>
            </a:r>
          </a:p>
        </p:txBody>
      </p:sp>
      <p:cxnSp>
        <p:nvCxnSpPr>
          <p:cNvPr id="8209" name="Straight Arrow Connector 21"/>
          <p:cNvCxnSpPr>
            <a:cxnSpLocks noChangeShapeType="1"/>
          </p:cNvCxnSpPr>
          <p:nvPr/>
        </p:nvCxnSpPr>
        <p:spPr bwMode="auto">
          <a:xfrm>
            <a:off x="2868706" y="4000500"/>
            <a:ext cx="1703294" cy="266700"/>
          </a:xfrm>
          <a:prstGeom prst="straightConnector1">
            <a:avLst/>
          </a:prstGeom>
          <a:noFill/>
          <a:ln w="9525" algn="ctr">
            <a:solidFill>
              <a:schemeClr val="tx1"/>
            </a:solidFill>
            <a:round/>
            <a:headEnd/>
            <a:tailEnd type="arrow" w="med" len="med"/>
          </a:ln>
        </p:spPr>
      </p:cxnSp>
      <p:sp>
        <p:nvSpPr>
          <p:cNvPr id="8210" name="TextBox 23"/>
          <p:cNvSpPr txBox="1">
            <a:spLocks noChangeArrowheads="1"/>
          </p:cNvSpPr>
          <p:nvPr/>
        </p:nvSpPr>
        <p:spPr bwMode="auto">
          <a:xfrm>
            <a:off x="2734234" y="1506682"/>
            <a:ext cx="770965" cy="303929"/>
          </a:xfrm>
          <a:prstGeom prst="rect">
            <a:avLst/>
          </a:prstGeom>
          <a:noFill/>
          <a:ln w="9525">
            <a:noFill/>
            <a:miter lim="800000"/>
            <a:headEnd/>
            <a:tailEnd/>
          </a:ln>
        </p:spPr>
        <p:txBody>
          <a:bodyPr wrap="square" lIns="57150" tIns="28575" rIns="57150" bIns="28575">
            <a:spAutoFit/>
          </a:bodyPr>
          <a:lstStyle/>
          <a:p>
            <a:r>
              <a:rPr lang="en-US" sz="1600"/>
              <a:t>Levee</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
        <p:nvSpPr>
          <p:cNvPr id="2051"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2052" name="Picture 12" descr="C:\My Documents\AMECLogo.BMP"/>
          <p:cNvPicPr>
            <a:picLocks noChangeAspect="1" noChangeArrowheads="1"/>
          </p:cNvPicPr>
          <p:nvPr/>
        </p:nvPicPr>
        <p:blipFill>
          <a:blip r:embed="rId3" cstate="print"/>
          <a:srcRect/>
          <a:stretch>
            <a:fillRect/>
          </a:stretch>
        </p:blipFill>
        <p:spPr bwMode="auto">
          <a:xfrm>
            <a:off x="7171765" y="6026727"/>
            <a:ext cx="1422214" cy="532534"/>
          </a:xfrm>
          <a:prstGeom prst="rect">
            <a:avLst/>
          </a:prstGeom>
          <a:noFill/>
          <a:ln w="9525">
            <a:noFill/>
            <a:miter lim="800000"/>
            <a:headEnd/>
            <a:tailEnd/>
          </a:ln>
        </p:spPr>
      </p:pic>
      <p:sp>
        <p:nvSpPr>
          <p:cNvPr id="2053"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a:t>
            </a:r>
            <a:r>
              <a:rPr lang="en-US" sz="800" dirty="0" smtClean="0">
                <a:latin typeface="Arial" charset="0"/>
              </a:rPr>
              <a:t>LS  </a:t>
            </a:r>
            <a:endParaRPr lang="en-US" sz="800" dirty="0">
              <a:latin typeface="Arial" charset="0"/>
            </a:endParaRPr>
          </a:p>
          <a:p>
            <a:pPr defTabSz="914797"/>
            <a:r>
              <a:rPr lang="en-US" sz="800" dirty="0">
                <a:latin typeface="Arial" charset="0"/>
              </a:rPr>
              <a:t>Date: March 16, 2011</a:t>
            </a:r>
          </a:p>
          <a:p>
            <a:pPr defTabSz="914797"/>
            <a:r>
              <a:rPr lang="en-US" sz="800" dirty="0">
                <a:latin typeface="Arial" charset="0"/>
              </a:rPr>
              <a:t>AMEC File No. 5-6317-0001</a:t>
            </a:r>
          </a:p>
        </p:txBody>
      </p:sp>
      <p:sp>
        <p:nvSpPr>
          <p:cNvPr id="2054" name="Text Box 19"/>
          <p:cNvSpPr txBox="1">
            <a:spLocks noChangeArrowheads="1"/>
          </p:cNvSpPr>
          <p:nvPr/>
        </p:nvSpPr>
        <p:spPr bwMode="auto">
          <a:xfrm>
            <a:off x="3280090" y="6026727"/>
            <a:ext cx="2685607" cy="492443"/>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WOOD RIVER </a:t>
            </a:r>
            <a:endParaRPr lang="en-US" sz="1300" b="1" dirty="0">
              <a:latin typeface="Arial" charset="0"/>
            </a:endParaRPr>
          </a:p>
          <a:p>
            <a:pPr algn="ctr" defTabSz="914797"/>
            <a:r>
              <a:rPr lang="en-US" sz="1300" b="1" dirty="0">
                <a:latin typeface="Arial" charset="0"/>
              </a:rPr>
              <a:t>PLANS AND CROSS SECTIONS</a:t>
            </a:r>
          </a:p>
        </p:txBody>
      </p:sp>
      <p:sp>
        <p:nvSpPr>
          <p:cNvPr id="2055" name="Freeform 212"/>
          <p:cNvSpPr>
            <a:spLocks/>
          </p:cNvSpPr>
          <p:nvPr/>
        </p:nvSpPr>
        <p:spPr bwMode="auto">
          <a:xfrm>
            <a:off x="2462493" y="5939055"/>
            <a:ext cx="2801" cy="694892"/>
          </a:xfrm>
          <a:custGeom>
            <a:avLst/>
            <a:gdLst>
              <a:gd name="T0" fmla="*/ 0 w 3"/>
              <a:gd name="T1" fmla="*/ 0 h 642"/>
              <a:gd name="T2" fmla="*/ 4762 w 3"/>
              <a:gd name="T3" fmla="*/ 1019175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2056" name="Freeform 213"/>
          <p:cNvSpPr>
            <a:spLocks/>
          </p:cNvSpPr>
          <p:nvPr/>
        </p:nvSpPr>
        <p:spPr bwMode="auto">
          <a:xfrm>
            <a:off x="6813177" y="5934725"/>
            <a:ext cx="934" cy="707881"/>
          </a:xfrm>
          <a:custGeom>
            <a:avLst/>
            <a:gdLst>
              <a:gd name="T0" fmla="*/ 0 w 1"/>
              <a:gd name="T1" fmla="*/ 0 h 654"/>
              <a:gd name="T2" fmla="*/ 0 w 1"/>
              <a:gd name="T3" fmla="*/ 1038225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15" name="Rectangle 14"/>
          <p:cNvSpPr/>
          <p:nvPr/>
        </p:nvSpPr>
        <p:spPr>
          <a:xfrm>
            <a:off x="448235" y="779318"/>
            <a:ext cx="2554941" cy="427040"/>
          </a:xfrm>
          <a:prstGeom prst="rect">
            <a:avLst/>
          </a:prstGeom>
        </p:spPr>
        <p:txBody>
          <a:bodyPr wrap="square" lIns="57150" tIns="28575" rIns="57150" bIns="28575">
            <a:spAutoFit/>
          </a:bodyPr>
          <a:lstStyle/>
          <a:p>
            <a:r>
              <a:rPr lang="en-US" sz="1200" b="1" dirty="0" smtClean="0">
                <a:latin typeface="Arial" pitchFamily="34" charset="0"/>
                <a:cs typeface="Arial" pitchFamily="34" charset="0"/>
              </a:rPr>
              <a:t>CUTOFF WALLS- </a:t>
            </a:r>
            <a:r>
              <a:rPr lang="en-US" sz="1200" dirty="0" smtClean="0">
                <a:latin typeface="Arial" pitchFamily="34" charset="0"/>
                <a:cs typeface="Arial" pitchFamily="34" charset="0"/>
              </a:rPr>
              <a:t>Narrow slots filled with slurry.</a:t>
            </a:r>
          </a:p>
        </p:txBody>
      </p:sp>
      <p:cxnSp>
        <p:nvCxnSpPr>
          <p:cNvPr id="19" name="Straight Arrow Connector 18"/>
          <p:cNvCxnSpPr/>
          <p:nvPr/>
        </p:nvCxnSpPr>
        <p:spPr bwMode="auto">
          <a:xfrm flipV="1">
            <a:off x="2196353" y="3740727"/>
            <a:ext cx="1344706" cy="467591"/>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arrow"/>
          </a:ln>
          <a:effectLst/>
        </p:spPr>
      </p:cxnSp>
      <p:cxnSp>
        <p:nvCxnSpPr>
          <p:cNvPr id="18" name="Straight Connector 17"/>
          <p:cNvCxnSpPr/>
          <p:nvPr/>
        </p:nvCxnSpPr>
        <p:spPr bwMode="auto">
          <a:xfrm>
            <a:off x="762000" y="3273136"/>
            <a:ext cx="1658471"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1" name="Straight Connector 20"/>
          <p:cNvCxnSpPr/>
          <p:nvPr/>
        </p:nvCxnSpPr>
        <p:spPr bwMode="auto">
          <a:xfrm rot="5400000" flipH="1" flipV="1">
            <a:off x="2229971" y="2320636"/>
            <a:ext cx="1143000" cy="76200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3" name="Straight Connector 22"/>
          <p:cNvCxnSpPr/>
          <p:nvPr/>
        </p:nvCxnSpPr>
        <p:spPr bwMode="auto">
          <a:xfrm>
            <a:off x="3182471" y="2130136"/>
            <a:ext cx="941294"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5" name="Straight Connector 24"/>
          <p:cNvCxnSpPr/>
          <p:nvPr/>
        </p:nvCxnSpPr>
        <p:spPr bwMode="auto">
          <a:xfrm rot="16200000" flipH="1">
            <a:off x="3910853" y="2343048"/>
            <a:ext cx="1143000" cy="717176"/>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cxnSp>
        <p:nvCxnSpPr>
          <p:cNvPr id="28" name="Straight Connector 27"/>
          <p:cNvCxnSpPr/>
          <p:nvPr/>
        </p:nvCxnSpPr>
        <p:spPr bwMode="auto">
          <a:xfrm>
            <a:off x="4840941" y="3273136"/>
            <a:ext cx="2689412"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accent6">
                <a:satMod val="175000"/>
                <a:alpha val="40000"/>
              </a:schemeClr>
            </a:glow>
          </a:effectLst>
        </p:spPr>
      </p:cxnSp>
      <p:sp>
        <p:nvSpPr>
          <p:cNvPr id="33" name="Rectangle 32"/>
          <p:cNvSpPr/>
          <p:nvPr/>
        </p:nvSpPr>
        <p:spPr bwMode="auto">
          <a:xfrm>
            <a:off x="3765177" y="2130136"/>
            <a:ext cx="89647" cy="332509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400" dirty="0" smtClean="0">
              <a:latin typeface="Times New Roman" charset="0"/>
            </a:endParaRPr>
          </a:p>
        </p:txBody>
      </p:sp>
      <p:sp>
        <p:nvSpPr>
          <p:cNvPr id="34" name="Rectangle 33"/>
          <p:cNvSpPr/>
          <p:nvPr/>
        </p:nvSpPr>
        <p:spPr bwMode="auto">
          <a:xfrm>
            <a:off x="5558118" y="3273136"/>
            <a:ext cx="89647" cy="218209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400" dirty="0" smtClean="0">
              <a:latin typeface="Times New Roman" charset="0"/>
            </a:endParaRPr>
          </a:p>
        </p:txBody>
      </p:sp>
      <p:cxnSp>
        <p:nvCxnSpPr>
          <p:cNvPr id="36" name="Straight Connector 35"/>
          <p:cNvCxnSpPr/>
          <p:nvPr/>
        </p:nvCxnSpPr>
        <p:spPr bwMode="auto">
          <a:xfrm>
            <a:off x="2241176" y="5455227"/>
            <a:ext cx="5378824" cy="0"/>
          </a:xfrm>
          <a:prstGeom prst="line">
            <a:avLst/>
          </a:prstGeom>
          <a:solidFill>
            <a:schemeClr val="accent1"/>
          </a:solidFill>
          <a:ln w="19050" cap="flat" cmpd="sng" algn="ctr">
            <a:solidFill>
              <a:schemeClr val="accent6">
                <a:lumMod val="50000"/>
              </a:schemeClr>
            </a:solidFill>
            <a:prstDash val="solid"/>
            <a:round/>
            <a:headEnd type="none" w="med" len="med"/>
            <a:tailEnd type="none" w="med" len="med"/>
          </a:ln>
          <a:effectLst>
            <a:glow rad="228600">
              <a:schemeClr val="tx1">
                <a:lumMod val="65000"/>
                <a:lumOff val="35000"/>
                <a:alpha val="40000"/>
              </a:schemeClr>
            </a:glow>
          </a:effectLst>
        </p:spPr>
      </p:cxnSp>
      <p:sp>
        <p:nvSpPr>
          <p:cNvPr id="38" name="TextBox 37"/>
          <p:cNvSpPr txBox="1"/>
          <p:nvPr/>
        </p:nvSpPr>
        <p:spPr>
          <a:xfrm>
            <a:off x="3810000" y="5559137"/>
            <a:ext cx="2017059" cy="334707"/>
          </a:xfrm>
          <a:prstGeom prst="rect">
            <a:avLst/>
          </a:prstGeom>
          <a:noFill/>
        </p:spPr>
        <p:txBody>
          <a:bodyPr wrap="square" lIns="57150" tIns="28575" rIns="57150" bIns="28575" rtlCol="0">
            <a:spAutoFit/>
          </a:bodyPr>
          <a:lstStyle/>
          <a:p>
            <a:r>
              <a:rPr lang="en-US" b="1" dirty="0" smtClean="0">
                <a:latin typeface="Arial" pitchFamily="34" charset="0"/>
                <a:cs typeface="Arial" pitchFamily="34" charset="0"/>
              </a:rPr>
              <a:t>BEDROCK</a:t>
            </a:r>
            <a:endParaRPr lang="en-US" b="1" dirty="0">
              <a:latin typeface="Arial" pitchFamily="34" charset="0"/>
              <a:cs typeface="Arial" pitchFamily="34" charset="0"/>
            </a:endParaRPr>
          </a:p>
        </p:txBody>
      </p:sp>
      <p:sp>
        <p:nvSpPr>
          <p:cNvPr id="39" name="Rectangle 38"/>
          <p:cNvSpPr/>
          <p:nvPr/>
        </p:nvSpPr>
        <p:spPr bwMode="auto">
          <a:xfrm>
            <a:off x="3496235" y="2130137"/>
            <a:ext cx="89647" cy="213013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defTabSz="571500" eaLnBrk="0" fontAlgn="base" hangingPunct="0">
              <a:spcBef>
                <a:spcPct val="0"/>
              </a:spcBef>
              <a:spcAft>
                <a:spcPct val="0"/>
              </a:spcAft>
            </a:pPr>
            <a:endParaRPr lang="en-US" sz="1400" dirty="0" smtClean="0">
              <a:latin typeface="Times New Roman" charset="0"/>
            </a:endParaRPr>
          </a:p>
        </p:txBody>
      </p:sp>
      <p:sp>
        <p:nvSpPr>
          <p:cNvPr id="41" name="TextBox 40"/>
          <p:cNvSpPr txBox="1"/>
          <p:nvPr/>
        </p:nvSpPr>
        <p:spPr>
          <a:xfrm>
            <a:off x="4975412" y="1194955"/>
            <a:ext cx="2241176" cy="611706"/>
          </a:xfrm>
          <a:prstGeom prst="rect">
            <a:avLst/>
          </a:prstGeom>
          <a:noFill/>
        </p:spPr>
        <p:txBody>
          <a:bodyPr wrap="square" lIns="57150" tIns="28575" rIns="57150" bIns="28575" rtlCol="0">
            <a:spAutoFit/>
          </a:bodyPr>
          <a:lstStyle/>
          <a:p>
            <a:r>
              <a:rPr lang="en-US" sz="1200" b="1" dirty="0" smtClean="0">
                <a:latin typeface="Arial" pitchFamily="34" charset="0"/>
                <a:cs typeface="Arial" pitchFamily="34" charset="0"/>
              </a:rPr>
              <a:t>DEEP CUTOFF WALLS-</a:t>
            </a:r>
            <a:r>
              <a:rPr lang="en-US" sz="1200" dirty="0" smtClean="0">
                <a:latin typeface="Arial" pitchFamily="34" charset="0"/>
                <a:cs typeface="Arial" pitchFamily="34" charset="0"/>
              </a:rPr>
              <a:t>Penetrate through the aquifer to bedrock</a:t>
            </a:r>
            <a:endParaRPr lang="en-US" sz="1200" b="1" dirty="0">
              <a:latin typeface="Arial" pitchFamily="34" charset="0"/>
              <a:cs typeface="Arial" pitchFamily="34" charset="0"/>
            </a:endParaRPr>
          </a:p>
        </p:txBody>
      </p:sp>
      <p:cxnSp>
        <p:nvCxnSpPr>
          <p:cNvPr id="22" name="Straight Arrow Connector 21"/>
          <p:cNvCxnSpPr/>
          <p:nvPr/>
        </p:nvCxnSpPr>
        <p:spPr bwMode="auto">
          <a:xfrm rot="10800000" flipV="1">
            <a:off x="3899647" y="2026227"/>
            <a:ext cx="2017059" cy="1870364"/>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arrow"/>
          </a:ln>
          <a:effectLst/>
        </p:spPr>
      </p:cxnSp>
      <p:cxnSp>
        <p:nvCxnSpPr>
          <p:cNvPr id="24" name="Straight Arrow Connector 23"/>
          <p:cNvCxnSpPr>
            <a:endCxn id="34" idx="0"/>
          </p:cNvCxnSpPr>
          <p:nvPr/>
        </p:nvCxnSpPr>
        <p:spPr bwMode="auto">
          <a:xfrm rot="5400000">
            <a:off x="5158781" y="2470388"/>
            <a:ext cx="1246909" cy="358588"/>
          </a:xfrm>
          <a:prstGeom prst="straightConnector1">
            <a:avLst/>
          </a:prstGeom>
          <a:solidFill>
            <a:schemeClr val="accent1"/>
          </a:solidFill>
          <a:ln w="57150" cap="flat" cmpd="sng" algn="ctr">
            <a:solidFill>
              <a:schemeClr val="accent1">
                <a:lumMod val="60000"/>
                <a:lumOff val="40000"/>
              </a:schemeClr>
            </a:solidFill>
            <a:prstDash val="solid"/>
            <a:round/>
            <a:headEnd type="none" w="med" len="med"/>
            <a:tailEnd type="arrow"/>
          </a:ln>
          <a:effectLst/>
        </p:spPr>
      </p:cxnSp>
      <p:sp>
        <p:nvSpPr>
          <p:cNvPr id="30" name="Rectangle 29"/>
          <p:cNvSpPr/>
          <p:nvPr/>
        </p:nvSpPr>
        <p:spPr>
          <a:xfrm>
            <a:off x="268941" y="4260273"/>
            <a:ext cx="2734235" cy="427040"/>
          </a:xfrm>
          <a:prstGeom prst="rect">
            <a:avLst/>
          </a:prstGeom>
        </p:spPr>
        <p:txBody>
          <a:bodyPr wrap="square" lIns="57150" tIns="28575" rIns="57150" bIns="28575">
            <a:spAutoFit/>
          </a:bodyPr>
          <a:lstStyle/>
          <a:p>
            <a:r>
              <a:rPr lang="en-US" sz="1200" b="1" dirty="0" smtClean="0">
                <a:latin typeface="Arial" pitchFamily="34" charset="0"/>
                <a:cs typeface="Arial" pitchFamily="34" charset="0"/>
              </a:rPr>
              <a:t>SHALLOW CUTOFF WALLS-</a:t>
            </a:r>
            <a:r>
              <a:rPr lang="en-US" sz="1200" dirty="0" smtClean="0">
                <a:latin typeface="Arial" pitchFamily="34" charset="0"/>
                <a:cs typeface="Arial" pitchFamily="34" charset="0"/>
              </a:rPr>
              <a:t>Partially penetrate the aquifer </a:t>
            </a:r>
            <a:endParaRPr lang="en-US" sz="1200" b="1"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
        <p:nvSpPr>
          <p:cNvPr id="2051"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2052" name="Picture 12" descr="C:\My Documents\AMECLogo.BMP"/>
          <p:cNvPicPr>
            <a:picLocks noChangeAspect="1" noChangeArrowheads="1"/>
          </p:cNvPicPr>
          <p:nvPr/>
        </p:nvPicPr>
        <p:blipFill>
          <a:blip r:embed="rId3" cstate="print"/>
          <a:srcRect/>
          <a:stretch>
            <a:fillRect/>
          </a:stretch>
        </p:blipFill>
        <p:spPr bwMode="auto">
          <a:xfrm>
            <a:off x="7171765" y="6026727"/>
            <a:ext cx="1422214" cy="532534"/>
          </a:xfrm>
          <a:prstGeom prst="rect">
            <a:avLst/>
          </a:prstGeom>
          <a:noFill/>
          <a:ln w="9525">
            <a:noFill/>
            <a:miter lim="800000"/>
            <a:headEnd/>
            <a:tailEnd/>
          </a:ln>
        </p:spPr>
      </p:pic>
      <p:sp>
        <p:nvSpPr>
          <p:cNvPr id="2053"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a:t>
            </a:r>
            <a:r>
              <a:rPr lang="en-US" sz="800" dirty="0" smtClean="0">
                <a:latin typeface="Arial" charset="0"/>
              </a:rPr>
              <a:t>LS  </a:t>
            </a:r>
            <a:endParaRPr lang="en-US" sz="800" dirty="0">
              <a:latin typeface="Arial" charset="0"/>
            </a:endParaRPr>
          </a:p>
          <a:p>
            <a:pPr defTabSz="914797"/>
            <a:r>
              <a:rPr lang="en-US" sz="800" dirty="0">
                <a:latin typeface="Arial" charset="0"/>
              </a:rPr>
              <a:t>Date: March 16, 2011</a:t>
            </a:r>
          </a:p>
          <a:p>
            <a:pPr defTabSz="914797"/>
            <a:r>
              <a:rPr lang="en-US" sz="800" dirty="0">
                <a:latin typeface="Arial" charset="0"/>
              </a:rPr>
              <a:t>AMEC File No. 5-6317-0001</a:t>
            </a:r>
          </a:p>
        </p:txBody>
      </p:sp>
      <p:sp>
        <p:nvSpPr>
          <p:cNvPr id="2054" name="Text Box 19"/>
          <p:cNvSpPr txBox="1">
            <a:spLocks noChangeArrowheads="1"/>
          </p:cNvSpPr>
          <p:nvPr/>
        </p:nvSpPr>
        <p:spPr bwMode="auto">
          <a:xfrm>
            <a:off x="3280090" y="6026727"/>
            <a:ext cx="2685607" cy="492443"/>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WOOD RIVER </a:t>
            </a:r>
            <a:endParaRPr lang="en-US" sz="1300" b="1" dirty="0">
              <a:latin typeface="Arial" charset="0"/>
            </a:endParaRPr>
          </a:p>
          <a:p>
            <a:pPr algn="ctr" defTabSz="914797"/>
            <a:r>
              <a:rPr lang="en-US" sz="1300" b="1" dirty="0">
                <a:latin typeface="Arial" charset="0"/>
              </a:rPr>
              <a:t>PLANS AND CROSS SECTIONS</a:t>
            </a:r>
          </a:p>
        </p:txBody>
      </p:sp>
      <p:sp>
        <p:nvSpPr>
          <p:cNvPr id="2055" name="Freeform 212"/>
          <p:cNvSpPr>
            <a:spLocks/>
          </p:cNvSpPr>
          <p:nvPr/>
        </p:nvSpPr>
        <p:spPr bwMode="auto">
          <a:xfrm>
            <a:off x="2462493" y="5939055"/>
            <a:ext cx="2801" cy="694892"/>
          </a:xfrm>
          <a:custGeom>
            <a:avLst/>
            <a:gdLst>
              <a:gd name="T0" fmla="*/ 0 w 3"/>
              <a:gd name="T1" fmla="*/ 0 h 642"/>
              <a:gd name="T2" fmla="*/ 4762 w 3"/>
              <a:gd name="T3" fmla="*/ 1019175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2056" name="Freeform 213"/>
          <p:cNvSpPr>
            <a:spLocks/>
          </p:cNvSpPr>
          <p:nvPr/>
        </p:nvSpPr>
        <p:spPr bwMode="auto">
          <a:xfrm>
            <a:off x="6813177" y="5934725"/>
            <a:ext cx="934" cy="707881"/>
          </a:xfrm>
          <a:custGeom>
            <a:avLst/>
            <a:gdLst>
              <a:gd name="T0" fmla="*/ 0 w 1"/>
              <a:gd name="T1" fmla="*/ 0 h 654"/>
              <a:gd name="T2" fmla="*/ 0 w 1"/>
              <a:gd name="T3" fmla="*/ 1038225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pic>
        <p:nvPicPr>
          <p:cNvPr id="2060" name="Picture 12"/>
          <p:cNvPicPr>
            <a:picLocks noChangeAspect="1" noChangeArrowheads="1"/>
          </p:cNvPicPr>
          <p:nvPr/>
        </p:nvPicPr>
        <p:blipFill>
          <a:blip r:embed="rId4" cstate="print"/>
          <a:srcRect/>
          <a:stretch>
            <a:fillRect/>
          </a:stretch>
        </p:blipFill>
        <p:spPr bwMode="auto">
          <a:xfrm>
            <a:off x="3854824" y="3740727"/>
            <a:ext cx="4490182" cy="1922318"/>
          </a:xfrm>
          <a:prstGeom prst="rect">
            <a:avLst/>
          </a:prstGeom>
          <a:noFill/>
          <a:ln w="9525">
            <a:noFill/>
            <a:miter lim="800000"/>
            <a:headEnd/>
            <a:tailEnd/>
          </a:ln>
        </p:spPr>
      </p:pic>
      <p:pic>
        <p:nvPicPr>
          <p:cNvPr id="2061" name="Picture 13"/>
          <p:cNvPicPr>
            <a:picLocks noChangeAspect="1" noChangeArrowheads="1"/>
          </p:cNvPicPr>
          <p:nvPr/>
        </p:nvPicPr>
        <p:blipFill>
          <a:blip r:embed="rId5" cstate="print"/>
          <a:srcRect/>
          <a:stretch>
            <a:fillRect/>
          </a:stretch>
        </p:blipFill>
        <p:spPr bwMode="auto">
          <a:xfrm>
            <a:off x="537882" y="571500"/>
            <a:ext cx="4958024" cy="2441864"/>
          </a:xfrm>
          <a:prstGeom prst="rect">
            <a:avLst/>
          </a:prstGeom>
          <a:solidFill>
            <a:schemeClr val="tx1"/>
          </a:solidFill>
          <a:ln w="9525">
            <a:solidFill>
              <a:schemeClr val="tx1"/>
            </a:solidFill>
            <a:miter lim="800000"/>
            <a:headEnd/>
            <a:tailEnd/>
          </a:ln>
        </p:spPr>
      </p:pic>
      <p:sp>
        <p:nvSpPr>
          <p:cNvPr id="14" name="TextBox 13"/>
          <p:cNvSpPr txBox="1"/>
          <p:nvPr/>
        </p:nvSpPr>
        <p:spPr>
          <a:xfrm>
            <a:off x="5638800" y="1066800"/>
            <a:ext cx="2286000" cy="1535036"/>
          </a:xfrm>
          <a:prstGeom prst="rect">
            <a:avLst/>
          </a:prstGeom>
          <a:noFill/>
        </p:spPr>
        <p:txBody>
          <a:bodyPr wrap="square" lIns="57150" tIns="28575" rIns="57150" bIns="28575" rtlCol="0">
            <a:spAutoFit/>
          </a:bodyPr>
          <a:lstStyle/>
          <a:p>
            <a:r>
              <a:rPr lang="en-US" sz="1600" b="1" dirty="0" smtClean="0">
                <a:latin typeface="Arial" pitchFamily="34" charset="0"/>
                <a:cs typeface="Arial" pitchFamily="34" charset="0"/>
              </a:rPr>
              <a:t>SEEPAGE BERM</a:t>
            </a:r>
          </a:p>
          <a:p>
            <a:r>
              <a:rPr lang="en-US" sz="1600" dirty="0" smtClean="0">
                <a:latin typeface="Arial" pitchFamily="34" charset="0"/>
                <a:cs typeface="Arial" pitchFamily="34" charset="0"/>
              </a:rPr>
              <a:t>Adds weight to landside surface.</a:t>
            </a:r>
          </a:p>
          <a:p>
            <a:r>
              <a:rPr lang="en-US" sz="1600" dirty="0" smtClean="0">
                <a:latin typeface="Arial" pitchFamily="34" charset="0"/>
                <a:cs typeface="Arial" pitchFamily="34" charset="0"/>
              </a:rPr>
              <a:t>Abuts the levee.</a:t>
            </a:r>
          </a:p>
          <a:p>
            <a:r>
              <a:rPr lang="en-US" sz="1600" dirty="0" smtClean="0">
                <a:latin typeface="Arial" pitchFamily="34" charset="0"/>
                <a:cs typeface="Arial" pitchFamily="34" charset="0"/>
              </a:rPr>
              <a:t>Slopes away from levee.</a:t>
            </a:r>
            <a:endParaRPr lang="en-US" sz="1600" dirty="0">
              <a:latin typeface="Arial" pitchFamily="34" charset="0"/>
              <a:cs typeface="Arial" pitchFamily="34" charset="0"/>
            </a:endParaRPr>
          </a:p>
        </p:txBody>
      </p:sp>
      <p:sp>
        <p:nvSpPr>
          <p:cNvPr id="15" name="Rectangle 14"/>
          <p:cNvSpPr/>
          <p:nvPr/>
        </p:nvSpPr>
        <p:spPr>
          <a:xfrm>
            <a:off x="762000" y="4052454"/>
            <a:ext cx="3092824" cy="1288814"/>
          </a:xfrm>
          <a:prstGeom prst="rect">
            <a:avLst/>
          </a:prstGeom>
        </p:spPr>
        <p:txBody>
          <a:bodyPr wrap="square" lIns="57150" tIns="28575" rIns="57150" bIns="28575">
            <a:spAutoFit/>
          </a:bodyPr>
          <a:lstStyle/>
          <a:p>
            <a:r>
              <a:rPr lang="en-US" sz="1600" b="1" dirty="0" smtClean="0">
                <a:latin typeface="Arial" pitchFamily="34" charset="0"/>
                <a:cs typeface="Arial" pitchFamily="34" charset="0"/>
              </a:rPr>
              <a:t>SOIL FILL IN LOW SPOTS</a:t>
            </a:r>
          </a:p>
          <a:p>
            <a:r>
              <a:rPr lang="en-US" sz="1600" dirty="0" smtClean="0">
                <a:latin typeface="Arial" pitchFamily="34" charset="0"/>
                <a:cs typeface="Arial" pitchFamily="34" charset="0"/>
              </a:rPr>
              <a:t>Raises land surface.</a:t>
            </a:r>
            <a:endParaRPr lang="en-US" sz="1600" dirty="0" smtClean="0"/>
          </a:p>
          <a:p>
            <a:r>
              <a:rPr lang="en-US" sz="1600" dirty="0" smtClean="0">
                <a:latin typeface="Arial" pitchFamily="34" charset="0"/>
                <a:cs typeface="Arial" pitchFamily="34" charset="0"/>
              </a:rPr>
              <a:t>Used to fill in ditches, borrow pits etc.</a:t>
            </a:r>
          </a:p>
          <a:p>
            <a:r>
              <a:rPr lang="en-US" sz="1600" dirty="0" smtClean="0">
                <a:latin typeface="Arial" pitchFamily="34" charset="0"/>
                <a:cs typeface="Arial" pitchFamily="34" charset="0"/>
              </a:rPr>
              <a:t>May not abut the levee.</a:t>
            </a:r>
          </a:p>
        </p:txBody>
      </p:sp>
      <p:cxnSp>
        <p:nvCxnSpPr>
          <p:cNvPr id="17" name="Straight Arrow Connector 16"/>
          <p:cNvCxnSpPr/>
          <p:nvPr/>
        </p:nvCxnSpPr>
        <p:spPr bwMode="auto">
          <a:xfrm rot="10800000" flipV="1">
            <a:off x="3048000" y="1752600"/>
            <a:ext cx="2514602" cy="22860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a:off x="3733800" y="4419600"/>
            <a:ext cx="2003612" cy="256309"/>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304427" y="5943384"/>
            <a:ext cx="8535147" cy="686233"/>
          </a:xfrm>
          <a:prstGeom prst="rect">
            <a:avLst/>
          </a:prstGeom>
          <a:noFill/>
          <a:ln w="38100">
            <a:solidFill>
              <a:schemeClr val="tx1"/>
            </a:solidFill>
            <a:miter lim="800000"/>
            <a:headEnd/>
            <a:tailEnd/>
          </a:ln>
        </p:spPr>
        <p:txBody>
          <a:bodyPr wrap="none" lIns="57150" tIns="28575" rIns="57150" bIns="28575" anchor="ctr"/>
          <a:lstStyle/>
          <a:p>
            <a:endParaRPr lang="en-US"/>
          </a:p>
        </p:txBody>
      </p:sp>
      <p:pic>
        <p:nvPicPr>
          <p:cNvPr id="3076" name="Picture 12" descr="C:\My Documents\AMECLogo.BMP"/>
          <p:cNvPicPr>
            <a:picLocks noChangeAspect="1" noChangeArrowheads="1"/>
          </p:cNvPicPr>
          <p:nvPr/>
        </p:nvPicPr>
        <p:blipFill>
          <a:blip r:embed="rId2" cstate="print"/>
          <a:srcRect/>
          <a:stretch>
            <a:fillRect/>
          </a:stretch>
        </p:blipFill>
        <p:spPr bwMode="auto">
          <a:xfrm>
            <a:off x="7171765" y="6026727"/>
            <a:ext cx="1422214" cy="532534"/>
          </a:xfrm>
          <a:prstGeom prst="rect">
            <a:avLst/>
          </a:prstGeom>
          <a:noFill/>
          <a:ln w="9525">
            <a:noFill/>
            <a:miter lim="800000"/>
            <a:headEnd/>
            <a:tailEnd/>
          </a:ln>
        </p:spPr>
      </p:pic>
      <p:sp>
        <p:nvSpPr>
          <p:cNvPr id="3077" name="Text Box 15"/>
          <p:cNvSpPr txBox="1">
            <a:spLocks noChangeArrowheads="1"/>
          </p:cNvSpPr>
          <p:nvPr/>
        </p:nvSpPr>
        <p:spPr bwMode="auto">
          <a:xfrm>
            <a:off x="537882" y="5974773"/>
            <a:ext cx="1479892" cy="584775"/>
          </a:xfrm>
          <a:prstGeom prst="rect">
            <a:avLst/>
          </a:prstGeom>
          <a:noFill/>
          <a:ln w="9525">
            <a:noFill/>
            <a:miter lim="800000"/>
            <a:headEnd/>
            <a:tailEnd/>
          </a:ln>
        </p:spPr>
        <p:txBody>
          <a:bodyPr wrap="none" lIns="91440" tIns="45720" rIns="91440" bIns="45720">
            <a:spAutoFit/>
          </a:bodyPr>
          <a:lstStyle/>
          <a:p>
            <a:pPr defTabSz="914797"/>
            <a:r>
              <a:rPr lang="en-US" sz="800" dirty="0">
                <a:latin typeface="Arial" charset="0"/>
              </a:rPr>
              <a:t>Scale: None</a:t>
            </a:r>
          </a:p>
          <a:p>
            <a:pPr defTabSz="914797"/>
            <a:r>
              <a:rPr lang="en-US" sz="800" dirty="0">
                <a:latin typeface="Arial" charset="0"/>
              </a:rPr>
              <a:t>Drawn by: </a:t>
            </a:r>
            <a:r>
              <a:rPr lang="en-US" sz="800" dirty="0" smtClean="0">
                <a:latin typeface="Arial" charset="0"/>
              </a:rPr>
              <a:t>LS </a:t>
            </a:r>
            <a:endParaRPr lang="en-US" sz="800" dirty="0">
              <a:latin typeface="Arial" charset="0"/>
            </a:endParaRPr>
          </a:p>
          <a:p>
            <a:pPr defTabSz="914797"/>
            <a:r>
              <a:rPr lang="en-US" sz="800" dirty="0">
                <a:latin typeface="Arial" charset="0"/>
              </a:rPr>
              <a:t>Date: March 16, 2011</a:t>
            </a:r>
          </a:p>
          <a:p>
            <a:pPr defTabSz="914797"/>
            <a:r>
              <a:rPr lang="en-US" sz="800" dirty="0">
                <a:latin typeface="Arial" charset="0"/>
              </a:rPr>
              <a:t>AMEC File No. 5-6317-0001</a:t>
            </a:r>
          </a:p>
        </p:txBody>
      </p:sp>
      <p:sp>
        <p:nvSpPr>
          <p:cNvPr id="3078" name="Text Box 19"/>
          <p:cNvSpPr txBox="1">
            <a:spLocks noChangeArrowheads="1"/>
          </p:cNvSpPr>
          <p:nvPr/>
        </p:nvSpPr>
        <p:spPr bwMode="auto">
          <a:xfrm>
            <a:off x="3280091" y="6026727"/>
            <a:ext cx="2685607" cy="492443"/>
          </a:xfrm>
          <a:prstGeom prst="rect">
            <a:avLst/>
          </a:prstGeom>
          <a:noFill/>
          <a:ln w="9525">
            <a:noFill/>
            <a:miter lim="800000"/>
            <a:headEnd/>
            <a:tailEnd/>
          </a:ln>
        </p:spPr>
        <p:txBody>
          <a:bodyPr wrap="none" lIns="91440" tIns="45720" rIns="91440" bIns="45720">
            <a:spAutoFit/>
          </a:bodyPr>
          <a:lstStyle/>
          <a:p>
            <a:pPr algn="ctr" defTabSz="914797"/>
            <a:r>
              <a:rPr lang="en-US" sz="1300" b="1" dirty="0" smtClean="0">
                <a:latin typeface="Arial" charset="0"/>
              </a:rPr>
              <a:t>WOOD RIVER</a:t>
            </a:r>
            <a:endParaRPr lang="en-US" sz="1300" b="1" dirty="0">
              <a:latin typeface="Arial" charset="0"/>
            </a:endParaRPr>
          </a:p>
          <a:p>
            <a:pPr algn="ctr" defTabSz="914797"/>
            <a:r>
              <a:rPr lang="en-US" sz="1300" b="1" dirty="0">
                <a:latin typeface="Arial" charset="0"/>
              </a:rPr>
              <a:t>PLANS AND CROSS SECTIONS</a:t>
            </a:r>
          </a:p>
        </p:txBody>
      </p:sp>
      <p:sp>
        <p:nvSpPr>
          <p:cNvPr id="3079" name="Freeform 212"/>
          <p:cNvSpPr>
            <a:spLocks/>
          </p:cNvSpPr>
          <p:nvPr/>
        </p:nvSpPr>
        <p:spPr bwMode="auto">
          <a:xfrm>
            <a:off x="2462493" y="5939055"/>
            <a:ext cx="2801" cy="694892"/>
          </a:xfrm>
          <a:custGeom>
            <a:avLst/>
            <a:gdLst>
              <a:gd name="T0" fmla="*/ 0 w 3"/>
              <a:gd name="T1" fmla="*/ 0 h 642"/>
              <a:gd name="T2" fmla="*/ 4762 w 3"/>
              <a:gd name="T3" fmla="*/ 1019175 h 642"/>
              <a:gd name="T4" fmla="*/ 0 60000 65536"/>
              <a:gd name="T5" fmla="*/ 0 60000 65536"/>
              <a:gd name="T6" fmla="*/ 0 w 3"/>
              <a:gd name="T7" fmla="*/ 0 h 642"/>
              <a:gd name="T8" fmla="*/ 3 w 3"/>
              <a:gd name="T9" fmla="*/ 642 h 642"/>
            </a:gdLst>
            <a:ahLst/>
            <a:cxnLst>
              <a:cxn ang="T4">
                <a:pos x="T0" y="T1"/>
              </a:cxn>
              <a:cxn ang="T5">
                <a:pos x="T2" y="T3"/>
              </a:cxn>
            </a:cxnLst>
            <a:rect l="T6" t="T7" r="T8" b="T9"/>
            <a:pathLst>
              <a:path w="3" h="642">
                <a:moveTo>
                  <a:pt x="0" y="0"/>
                </a:moveTo>
                <a:lnTo>
                  <a:pt x="3" y="642"/>
                </a:lnTo>
              </a:path>
            </a:pathLst>
          </a:custGeom>
          <a:noFill/>
          <a:ln w="38100">
            <a:solidFill>
              <a:schemeClr val="tx1"/>
            </a:solidFill>
            <a:round/>
            <a:headEnd type="none" w="med" len="med"/>
            <a:tailEnd type="none" w="med" len="med"/>
          </a:ln>
        </p:spPr>
        <p:txBody>
          <a:bodyPr lIns="57150" tIns="28575" rIns="57150" bIns="28575"/>
          <a:lstStyle/>
          <a:p>
            <a:endParaRPr lang="en-US"/>
          </a:p>
        </p:txBody>
      </p:sp>
      <p:sp>
        <p:nvSpPr>
          <p:cNvPr id="3080" name="Freeform 213"/>
          <p:cNvSpPr>
            <a:spLocks/>
          </p:cNvSpPr>
          <p:nvPr/>
        </p:nvSpPr>
        <p:spPr bwMode="auto">
          <a:xfrm>
            <a:off x="6787030" y="5934725"/>
            <a:ext cx="27081" cy="707881"/>
          </a:xfrm>
          <a:custGeom>
            <a:avLst/>
            <a:gdLst>
              <a:gd name="T0" fmla="*/ 0 w 1"/>
              <a:gd name="T1" fmla="*/ 0 h 654"/>
              <a:gd name="T2" fmla="*/ 0 w 1"/>
              <a:gd name="T3" fmla="*/ 1038225 h 654"/>
              <a:gd name="T4" fmla="*/ 0 60000 65536"/>
              <a:gd name="T5" fmla="*/ 0 60000 65536"/>
              <a:gd name="T6" fmla="*/ 0 w 1"/>
              <a:gd name="T7" fmla="*/ 0 h 654"/>
              <a:gd name="T8" fmla="*/ 1 w 1"/>
              <a:gd name="T9" fmla="*/ 654 h 654"/>
            </a:gdLst>
            <a:ahLst/>
            <a:cxnLst>
              <a:cxn ang="T4">
                <a:pos x="T0" y="T1"/>
              </a:cxn>
              <a:cxn ang="T5">
                <a:pos x="T2" y="T3"/>
              </a:cxn>
            </a:cxnLst>
            <a:rect l="T6" t="T7" r="T8" b="T9"/>
            <a:pathLst>
              <a:path w="1" h="654">
                <a:moveTo>
                  <a:pt x="0" y="0"/>
                </a:moveTo>
                <a:lnTo>
                  <a:pt x="0" y="654"/>
                </a:lnTo>
              </a:path>
            </a:pathLst>
          </a:custGeom>
          <a:noFill/>
          <a:ln w="38100">
            <a:solidFill>
              <a:schemeClr val="tx1"/>
            </a:solidFill>
            <a:round/>
            <a:headEnd type="none" w="med" len="med"/>
            <a:tailEnd type="none" w="med" len="med"/>
          </a:ln>
        </p:spPr>
        <p:txBody>
          <a:bodyPr lIns="57150" tIns="28575" rIns="57150" bIns="28575"/>
          <a:lstStyle/>
          <a:p>
            <a:endParaRPr lang="en-US"/>
          </a:p>
        </p:txBody>
      </p:sp>
      <p:pic>
        <p:nvPicPr>
          <p:cNvPr id="3082" name="Picture 2"/>
          <p:cNvPicPr>
            <a:picLocks noChangeAspect="1" noChangeArrowheads="1"/>
          </p:cNvPicPr>
          <p:nvPr/>
        </p:nvPicPr>
        <p:blipFill>
          <a:blip r:embed="rId3" cstate="print"/>
          <a:srcRect/>
          <a:stretch>
            <a:fillRect/>
          </a:stretch>
        </p:blipFill>
        <p:spPr bwMode="auto">
          <a:xfrm>
            <a:off x="627529" y="935182"/>
            <a:ext cx="2778504" cy="4831773"/>
          </a:xfrm>
          <a:prstGeom prst="rect">
            <a:avLst/>
          </a:prstGeom>
          <a:noFill/>
          <a:ln w="9525">
            <a:noFill/>
            <a:miter lim="800000"/>
            <a:headEnd/>
            <a:tailEnd/>
          </a:ln>
        </p:spPr>
      </p:pic>
      <p:pic>
        <p:nvPicPr>
          <p:cNvPr id="3083" name="Picture 11"/>
          <p:cNvPicPr>
            <a:picLocks noChangeAspect="1" noChangeArrowheads="1"/>
          </p:cNvPicPr>
          <p:nvPr/>
        </p:nvPicPr>
        <p:blipFill>
          <a:blip r:embed="rId4" cstate="print"/>
          <a:srcRect/>
          <a:stretch>
            <a:fillRect/>
          </a:stretch>
        </p:blipFill>
        <p:spPr bwMode="auto">
          <a:xfrm>
            <a:off x="3048000" y="1298863"/>
            <a:ext cx="5520920" cy="3584864"/>
          </a:xfrm>
          <a:prstGeom prst="rect">
            <a:avLst/>
          </a:prstGeom>
          <a:noFill/>
          <a:ln w="9525">
            <a:noFill/>
            <a:miter lim="800000"/>
            <a:headEnd/>
            <a:tailEnd/>
          </a:ln>
        </p:spPr>
      </p:pic>
      <p:cxnSp>
        <p:nvCxnSpPr>
          <p:cNvPr id="13" name="Straight Arrow Connector 12"/>
          <p:cNvCxnSpPr/>
          <p:nvPr/>
        </p:nvCxnSpPr>
        <p:spPr bwMode="auto">
          <a:xfrm rot="5400000" flipH="1" flipV="1">
            <a:off x="5032208" y="3532442"/>
            <a:ext cx="831273" cy="934"/>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cxnSp>
        <p:nvCxnSpPr>
          <p:cNvPr id="15" name="Straight Arrow Connector 14"/>
          <p:cNvCxnSpPr/>
          <p:nvPr/>
        </p:nvCxnSpPr>
        <p:spPr bwMode="auto">
          <a:xfrm>
            <a:off x="5513294" y="3169227"/>
            <a:ext cx="717176" cy="103909"/>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cxnSp>
        <p:nvCxnSpPr>
          <p:cNvPr id="17" name="Straight Arrow Connector 16"/>
          <p:cNvCxnSpPr/>
          <p:nvPr/>
        </p:nvCxnSpPr>
        <p:spPr bwMode="auto">
          <a:xfrm>
            <a:off x="2017059" y="1454727"/>
            <a:ext cx="627529" cy="207818"/>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cxnSp>
        <p:nvCxnSpPr>
          <p:cNvPr id="18" name="Straight Arrow Connector 17"/>
          <p:cNvCxnSpPr/>
          <p:nvPr/>
        </p:nvCxnSpPr>
        <p:spPr bwMode="auto">
          <a:xfrm rot="5400000" flipH="1" flipV="1">
            <a:off x="1434311" y="1895874"/>
            <a:ext cx="987136" cy="934"/>
          </a:xfrm>
          <a:prstGeom prst="straightConnector1">
            <a:avLst/>
          </a:prstGeom>
          <a:solidFill>
            <a:schemeClr val="accent1"/>
          </a:solidFill>
          <a:ln w="50800" cap="flat" cmpd="sng" algn="ctr">
            <a:solidFill>
              <a:srgbClr val="00B0F0"/>
            </a:solidFill>
            <a:prstDash val="solid"/>
            <a:round/>
            <a:headEnd type="none" w="med" len="med"/>
            <a:tailEnd type="arrow"/>
          </a:ln>
          <a:effectLst/>
        </p:spPr>
      </p:cxnSp>
      <p:sp>
        <p:nvSpPr>
          <p:cNvPr id="16" name="Rectangle 15"/>
          <p:cNvSpPr/>
          <p:nvPr/>
        </p:nvSpPr>
        <p:spPr>
          <a:xfrm>
            <a:off x="4527176" y="4831773"/>
            <a:ext cx="3541059" cy="919482"/>
          </a:xfrm>
          <a:prstGeom prst="rect">
            <a:avLst/>
          </a:prstGeom>
        </p:spPr>
        <p:txBody>
          <a:bodyPr wrap="square" lIns="57150" tIns="28575" rIns="57150" bIns="28575">
            <a:spAutoFit/>
          </a:bodyPr>
          <a:lstStyle/>
          <a:p>
            <a:r>
              <a:rPr lang="en-US" sz="1400" b="1" dirty="0" smtClean="0">
                <a:latin typeface="Arial" pitchFamily="34" charset="0"/>
                <a:cs typeface="Arial" pitchFamily="34" charset="0"/>
              </a:rPr>
              <a:t>T-TYPE RELIEF WELLS</a:t>
            </a:r>
          </a:p>
          <a:p>
            <a:r>
              <a:rPr lang="en-US" sz="1400" dirty="0" smtClean="0">
                <a:latin typeface="Arial" pitchFamily="34" charset="0"/>
                <a:cs typeface="Arial" pitchFamily="34" charset="0"/>
              </a:rPr>
              <a:t>Water flows from the relief well to a collector pipe below ground.</a:t>
            </a:r>
          </a:p>
          <a:p>
            <a:r>
              <a:rPr lang="en-US" sz="1400" dirty="0" smtClean="0">
                <a:latin typeface="Arial" pitchFamily="34" charset="0"/>
                <a:cs typeface="Arial" pitchFamily="34" charset="0"/>
              </a:rPr>
              <a:t>Collector connects several relief wells</a:t>
            </a:r>
            <a:endParaRPr lang="en-US" sz="1400" dirty="0" smtClean="0"/>
          </a:p>
        </p:txBody>
      </p:sp>
      <p:sp>
        <p:nvSpPr>
          <p:cNvPr id="19" name="Rectangle 18"/>
          <p:cNvSpPr/>
          <p:nvPr/>
        </p:nvSpPr>
        <p:spPr>
          <a:xfrm>
            <a:off x="838200" y="533400"/>
            <a:ext cx="3451412" cy="765594"/>
          </a:xfrm>
          <a:prstGeom prst="rect">
            <a:avLst/>
          </a:prstGeom>
        </p:spPr>
        <p:txBody>
          <a:bodyPr wrap="square" lIns="57150" tIns="28575" rIns="57150" bIns="28575">
            <a:spAutoFit/>
          </a:bodyPr>
          <a:lstStyle/>
          <a:p>
            <a:r>
              <a:rPr lang="en-US" sz="1400" b="1" dirty="0" smtClean="0">
                <a:latin typeface="Arial" pitchFamily="34" charset="0"/>
                <a:cs typeface="Arial" pitchFamily="34" charset="0"/>
              </a:rPr>
              <a:t>D-TYPE RELIEF WELLS</a:t>
            </a:r>
          </a:p>
          <a:p>
            <a:r>
              <a:rPr lang="en-US" sz="1400" dirty="0" smtClean="0">
                <a:latin typeface="Arial" pitchFamily="34" charset="0"/>
                <a:cs typeface="Arial" pitchFamily="34" charset="0"/>
              </a:rPr>
              <a:t>Water flows directly from the relief well.</a:t>
            </a:r>
          </a:p>
          <a:p>
            <a:endParaRPr lang="en-US" dirty="0" smtClean="0">
              <a:latin typeface="Arial" pitchFamily="34" charset="0"/>
              <a:cs typeface="Arial" pitchFamily="34" charset="0"/>
            </a:endParaRPr>
          </a:p>
        </p:txBody>
      </p:sp>
      <p:sp>
        <p:nvSpPr>
          <p:cNvPr id="3074" name="Rectangle 2"/>
          <p:cNvSpPr>
            <a:spLocks noChangeArrowheads="1"/>
          </p:cNvSpPr>
          <p:nvPr/>
        </p:nvSpPr>
        <p:spPr bwMode="auto">
          <a:xfrm>
            <a:off x="304427" y="456767"/>
            <a:ext cx="8535147" cy="6172850"/>
          </a:xfrm>
          <a:prstGeom prst="rect">
            <a:avLst/>
          </a:prstGeom>
          <a:noFill/>
          <a:ln w="38100">
            <a:solidFill>
              <a:schemeClr val="tx1"/>
            </a:solidFill>
            <a:miter lim="800000"/>
            <a:headEnd/>
            <a:tailEnd/>
          </a:ln>
        </p:spPr>
        <p:txBody>
          <a:bodyPr wrap="none" lIns="57150" tIns="28575" rIns="57150" bIns="28575" anchor="ctr"/>
          <a:lstStyle/>
          <a:p>
            <a:endParaRPr lang="en-US"/>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 Elevation  </a:t>
            </a:r>
            <a:r>
              <a:rPr lang="en-US" sz="4000" i="1" dirty="0" smtClean="0"/>
              <a:t>6.23.2011</a:t>
            </a:r>
            <a:endParaRPr lang="en-US" sz="4000" i="1" dirty="0"/>
          </a:p>
        </p:txBody>
      </p:sp>
      <p:pic>
        <p:nvPicPr>
          <p:cNvPr id="4099" name="Picture 3" descr="C:\Users\les\Documents\Presentations\flood stage 6.23.2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6980904"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0011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0" y="381000"/>
            <a:ext cx="9144000" cy="5181600"/>
          </a:xfrm>
          <a:prstGeom prst="rect">
            <a:avLst/>
          </a:prstGeom>
          <a:noFill/>
          <a:ln w="9525">
            <a:noFill/>
            <a:miter lim="800000"/>
            <a:headEnd/>
            <a:tailEnd/>
          </a:ln>
        </p:spPr>
      </p:pic>
    </p:spTree>
    <p:extLst>
      <p:ext uri="{BB962C8B-B14F-4D97-AF65-F5344CB8AC3E}">
        <p14:creationId xmlns:p14="http://schemas.microsoft.com/office/powerpoint/2010/main" val="110058914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0" y="152400"/>
          <a:ext cx="9144000" cy="6553200"/>
        </p:xfrm>
        <a:graphic>
          <a:graphicData uri="http://schemas.openxmlformats.org/presentationml/2006/ole">
            <mc:AlternateContent xmlns:mc="http://schemas.openxmlformats.org/markup-compatibility/2006">
              <mc:Choice xmlns:v="urn:schemas-microsoft-com:vml" Requires="v">
                <p:oleObj spid="_x0000_s2065" name="Acrobat Document" r:id="rId3" imgW="11658523" imgH="7543646" progId="AcroExch.Document.7">
                  <p:embed/>
                </p:oleObj>
              </mc:Choice>
              <mc:Fallback>
                <p:oleObj name="Acrobat Document" r:id="rId3" imgW="11658523" imgH="7543646"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0" y="0"/>
          <a:ext cx="9144000" cy="6781800"/>
        </p:xfrm>
        <a:graphic>
          <a:graphicData uri="http://schemas.openxmlformats.org/presentationml/2006/ole">
            <mc:AlternateContent xmlns:mc="http://schemas.openxmlformats.org/markup-compatibility/2006">
              <mc:Choice xmlns:v="urn:schemas-microsoft-com:vml" Requires="v">
                <p:oleObj spid="_x0000_s1041" name="Acrobat Document" r:id="rId3" imgW="11657143" imgH="7542857" progId="AcroExch.Document.7">
                  <p:embed/>
                </p:oleObj>
              </mc:Choice>
              <mc:Fallback>
                <p:oleObj name="Acrobat Document" r:id="rId3" imgW="11657143" imgH="7542857"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screen"/>
          <a:srcRect/>
          <a:stretch>
            <a:fillRect/>
          </a:stretch>
        </p:blipFill>
        <p:spPr bwMode="auto">
          <a:xfrm>
            <a:off x="152400" y="152400"/>
            <a:ext cx="8839200" cy="65532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149806681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881" y="0"/>
          <a:ext cx="9184475" cy="6858000"/>
        </p:xfrm>
        <a:graphic>
          <a:graphicData uri="http://schemas.openxmlformats.org/presentationml/2006/ole">
            <mc:AlternateContent xmlns:mc="http://schemas.openxmlformats.org/markup-compatibility/2006">
              <mc:Choice xmlns:v="urn:schemas-microsoft-com:vml" Requires="v">
                <p:oleObj spid="_x0000_s3089" name="Acrobat Document" r:id="rId3" imgW="11658523" imgH="7543646" progId="AcroExch.Document.7">
                  <p:embed/>
                </p:oleObj>
              </mc:Choice>
              <mc:Fallback>
                <p:oleObj name="Acrobat Document" r:id="rId3" imgW="11658523" imgH="7543646"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 y="0"/>
                        <a:ext cx="9184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Uncertainties	</a:t>
            </a:r>
            <a:endParaRPr lang="en-US" dirty="0"/>
          </a:p>
        </p:txBody>
      </p:sp>
      <p:sp>
        <p:nvSpPr>
          <p:cNvPr id="3" name="Text Placeholder 2"/>
          <p:cNvSpPr>
            <a:spLocks noGrp="1"/>
          </p:cNvSpPr>
          <p:nvPr>
            <p:ph type="body" sz="quarter" idx="10"/>
          </p:nvPr>
        </p:nvSpPr>
        <p:spPr>
          <a:xfrm>
            <a:off x="381000" y="1411552"/>
            <a:ext cx="8382000" cy="3053144"/>
          </a:xfrm>
        </p:spPr>
        <p:txBody>
          <a:bodyPr/>
          <a:lstStyle/>
          <a:p>
            <a:r>
              <a:rPr lang="en-US" dirty="0" smtClean="0"/>
              <a:t>Permitting </a:t>
            </a:r>
          </a:p>
          <a:p>
            <a:r>
              <a:rPr lang="en-US" dirty="0" smtClean="0"/>
              <a:t>Certification of levees owned or improved by the Corps</a:t>
            </a:r>
          </a:p>
          <a:p>
            <a:r>
              <a:rPr lang="en-US" dirty="0" smtClean="0"/>
              <a:t>Weather</a:t>
            </a:r>
          </a:p>
          <a:p>
            <a:r>
              <a:rPr lang="en-US" dirty="0" smtClean="0"/>
              <a:t>Financial markets</a:t>
            </a:r>
          </a:p>
          <a:p>
            <a:r>
              <a:rPr lang="en-US" dirty="0" smtClean="0"/>
              <a:t>Costs</a:t>
            </a:r>
            <a:endParaRPr lang="en-US" dirty="0"/>
          </a:p>
        </p:txBody>
      </p:sp>
    </p:spTree>
    <p:extLst>
      <p:ext uri="{BB962C8B-B14F-4D97-AF65-F5344CB8AC3E}">
        <p14:creationId xmlns:p14="http://schemas.microsoft.com/office/powerpoint/2010/main" val="169329284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more information?</a:t>
            </a:r>
            <a:endParaRPr lang="en-US" dirty="0"/>
          </a:p>
        </p:txBody>
      </p:sp>
      <p:sp>
        <p:nvSpPr>
          <p:cNvPr id="3" name="Text Placeholder 2"/>
          <p:cNvSpPr>
            <a:spLocks noGrp="1"/>
          </p:cNvSpPr>
          <p:nvPr>
            <p:ph type="body" sz="quarter" idx="10"/>
          </p:nvPr>
        </p:nvSpPr>
        <p:spPr>
          <a:xfrm>
            <a:off x="381000" y="1411552"/>
            <a:ext cx="8382000" cy="3151632"/>
          </a:xfrm>
        </p:spPr>
        <p:txBody>
          <a:bodyPr/>
          <a:lstStyle/>
          <a:p>
            <a:pPr marL="0" indent="0">
              <a:buNone/>
            </a:pPr>
            <a:endParaRPr lang="en-US" dirty="0">
              <a:hlinkClick r:id="rId2"/>
            </a:endParaRPr>
          </a:p>
          <a:p>
            <a:pPr marL="0" indent="0">
              <a:buNone/>
            </a:pPr>
            <a:r>
              <a:rPr lang="en-US" dirty="0" smtClean="0">
                <a:hlinkClick r:id="rId2"/>
              </a:rPr>
              <a:t>www.floodpreventiondistrict.org</a:t>
            </a:r>
            <a:endParaRPr lang="en-US" dirty="0" smtClean="0"/>
          </a:p>
          <a:p>
            <a:pPr marL="0" indent="0">
              <a:buNone/>
            </a:pPr>
            <a:endParaRPr lang="en-US" dirty="0"/>
          </a:p>
          <a:p>
            <a:pPr marL="0" indent="0">
              <a:buNone/>
            </a:pPr>
            <a:r>
              <a:rPr lang="en-US" dirty="0" smtClean="0"/>
              <a:t>Les </a:t>
            </a:r>
            <a:r>
              <a:rPr lang="en-US" dirty="0" err="1" smtClean="0"/>
              <a:t>Sterman</a:t>
            </a:r>
            <a:endParaRPr lang="en-US" dirty="0" smtClean="0"/>
          </a:p>
          <a:p>
            <a:pPr marL="0" indent="0">
              <a:buNone/>
            </a:pPr>
            <a:r>
              <a:rPr lang="en-US" dirty="0" smtClean="0">
                <a:hlinkClick r:id="rId3"/>
              </a:rPr>
              <a:t>les@floodpreventiondistrict.org</a:t>
            </a:r>
            <a:endParaRPr lang="en-US" dirty="0" smtClean="0"/>
          </a:p>
          <a:p>
            <a:pPr marL="0" indent="0">
              <a:buNone/>
            </a:pPr>
            <a:r>
              <a:rPr lang="en-US" dirty="0" smtClean="0"/>
              <a:t>618-343-9120</a:t>
            </a:r>
            <a:endParaRPr lang="en-US" dirty="0"/>
          </a:p>
        </p:txBody>
      </p:sp>
    </p:spTree>
    <p:extLst>
      <p:ext uri="{BB962C8B-B14F-4D97-AF65-F5344CB8AC3E}">
        <p14:creationId xmlns:p14="http://schemas.microsoft.com/office/powerpoint/2010/main" val="193431386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br>
              <a:rPr lang="en-US" dirty="0" smtClean="0"/>
            </a:br>
            <a:r>
              <a:rPr lang="en-US" dirty="0" smtClean="0"/>
              <a:t>Comments/</a:t>
            </a:r>
            <a:br>
              <a:rPr lang="en-US" dirty="0" smtClean="0"/>
            </a:br>
            <a:r>
              <a:rPr lang="en-US" dirty="0" smtClean="0"/>
              <a:t>Suggestions?</a:t>
            </a:r>
            <a:endParaRPr lang="en-US"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 Illinois Levee Systems</a:t>
            </a:r>
            <a:endParaRPr lang="en-US" dirty="0"/>
          </a:p>
        </p:txBody>
      </p:sp>
      <p:sp>
        <p:nvSpPr>
          <p:cNvPr id="3" name="Text Placeholder 2"/>
          <p:cNvSpPr>
            <a:spLocks noGrp="1"/>
          </p:cNvSpPr>
          <p:nvPr>
            <p:ph type="body" sz="quarter" idx="10"/>
          </p:nvPr>
        </p:nvSpPr>
        <p:spPr>
          <a:xfrm>
            <a:off x="381000" y="1411552"/>
            <a:ext cx="8382000" cy="4339650"/>
          </a:xfrm>
        </p:spPr>
        <p:txBody>
          <a:bodyPr/>
          <a:lstStyle/>
          <a:p>
            <a:r>
              <a:rPr lang="en-US" dirty="0" smtClean="0"/>
              <a:t>Designed and built in 1940’s and improved in ‘50s by Corps of Engineers as 500-year levees</a:t>
            </a:r>
          </a:p>
          <a:p>
            <a:r>
              <a:rPr lang="en-US" dirty="0" smtClean="0"/>
              <a:t>Owned and maintained by Levee Districts</a:t>
            </a:r>
          </a:p>
          <a:p>
            <a:pPr lvl="1"/>
            <a:r>
              <a:rPr lang="en-US" i="1" dirty="0" smtClean="0">
                <a:effectLst>
                  <a:outerShdw blurRad="38100" dist="38100" dir="2700000" algn="tl">
                    <a:srgbClr val="000000">
                      <a:alpha val="43137"/>
                    </a:srgbClr>
                  </a:outerShdw>
                </a:effectLst>
              </a:rPr>
              <a:t>Wood River Drainage and Levee District</a:t>
            </a:r>
          </a:p>
          <a:p>
            <a:pPr lvl="1"/>
            <a:r>
              <a:rPr lang="en-US" i="1" dirty="0" smtClean="0">
                <a:effectLst>
                  <a:outerShdw blurRad="38100" dist="38100" dir="2700000" algn="tl">
                    <a:srgbClr val="000000">
                      <a:alpha val="43137"/>
                    </a:srgbClr>
                  </a:outerShdw>
                </a:effectLst>
              </a:rPr>
              <a:t>Metro-East Sanitary District</a:t>
            </a:r>
          </a:p>
          <a:p>
            <a:pPr lvl="1"/>
            <a:r>
              <a:rPr lang="en-US" i="1" dirty="0" smtClean="0">
                <a:effectLst>
                  <a:outerShdw blurRad="38100" dist="38100" dir="2700000" algn="tl">
                    <a:srgbClr val="000000">
                      <a:alpha val="43137"/>
                    </a:srgbClr>
                  </a:outerShdw>
                </a:effectLst>
              </a:rPr>
              <a:t>Prairie DuPont Drainage and Levee District</a:t>
            </a:r>
          </a:p>
          <a:p>
            <a:pPr lvl="1"/>
            <a:r>
              <a:rPr lang="en-US" i="1" dirty="0" smtClean="0">
                <a:effectLst>
                  <a:outerShdw blurRad="38100" dist="38100" dir="2700000" algn="tl">
                    <a:srgbClr val="000000">
                      <a:alpha val="43137"/>
                    </a:srgbClr>
                  </a:outerShdw>
                </a:effectLst>
              </a:rPr>
              <a:t>Fish Lake Drainage and Levee District</a:t>
            </a:r>
          </a:p>
          <a:p>
            <a:r>
              <a:rPr lang="en-US" dirty="0" smtClean="0"/>
              <a:t>Owned and maintained by Corps</a:t>
            </a:r>
          </a:p>
          <a:p>
            <a:pPr lvl="1"/>
            <a:r>
              <a:rPr lang="en-US" i="1" dirty="0" smtClean="0">
                <a:effectLst>
                  <a:outerShdw blurRad="38100" dist="38100" dir="2700000" algn="tl">
                    <a:srgbClr val="000000">
                      <a:alpha val="43137"/>
                    </a:srgbClr>
                  </a:outerShdw>
                </a:effectLst>
              </a:rPr>
              <a:t>Chain of Rocks Levee</a:t>
            </a:r>
            <a:endParaRPr lang="en-US" i="1"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es\Documents\Maps\Levees_PopDen11x17.jpg"/>
          <p:cNvPicPr>
            <a:picLocks noChangeAspect="1" noChangeArrowheads="1"/>
          </p:cNvPicPr>
          <p:nvPr/>
        </p:nvPicPr>
        <p:blipFill>
          <a:blip r:embed="rId2" cstate="print"/>
          <a:srcRect l="3390" t="3290" r="3390" b="7876"/>
          <a:stretch>
            <a:fillRect/>
          </a:stretch>
        </p:blipFill>
        <p:spPr bwMode="auto">
          <a:xfrm>
            <a:off x="381000" y="236912"/>
            <a:ext cx="4495800" cy="6621088"/>
          </a:xfrm>
          <a:prstGeom prst="rect">
            <a:avLst/>
          </a:prstGeom>
          <a:noFill/>
          <a:effectLst>
            <a:innerShdw blurRad="63500" dist="50800" dir="18900000">
              <a:prstClr val="black">
                <a:alpha val="50000"/>
              </a:prstClr>
            </a:innerShdw>
          </a:effectLst>
        </p:spPr>
      </p:pic>
      <p:sp>
        <p:nvSpPr>
          <p:cNvPr id="7" name="Content Placeholder 6"/>
          <p:cNvSpPr>
            <a:spLocks noGrp="1"/>
          </p:cNvSpPr>
          <p:nvPr>
            <p:ph sz="quarter" idx="4"/>
          </p:nvPr>
        </p:nvSpPr>
        <p:spPr>
          <a:xfrm>
            <a:off x="5105400" y="1066800"/>
            <a:ext cx="3657600" cy="4801314"/>
          </a:xfrm>
        </p:spPr>
        <p:txBody>
          <a:bodyPr/>
          <a:lstStyle/>
          <a:p>
            <a:r>
              <a:rPr lang="en-US" dirty="0" smtClean="0"/>
              <a:t>155,000 people</a:t>
            </a:r>
          </a:p>
          <a:p>
            <a:pPr lvl="1"/>
            <a:r>
              <a:rPr lang="en-US" dirty="0" smtClean="0"/>
              <a:t>40% minority</a:t>
            </a:r>
          </a:p>
          <a:p>
            <a:pPr lvl="1"/>
            <a:r>
              <a:rPr lang="en-US" dirty="0" smtClean="0"/>
              <a:t>21% low income</a:t>
            </a:r>
          </a:p>
          <a:p>
            <a:r>
              <a:rPr lang="en-US" dirty="0" smtClean="0"/>
              <a:t>174 square miles</a:t>
            </a:r>
          </a:p>
          <a:p>
            <a:r>
              <a:rPr lang="en-US" dirty="0" smtClean="0"/>
              <a:t>Longstanding and historic communities</a:t>
            </a:r>
          </a:p>
          <a:p>
            <a:pPr lvl="1"/>
            <a:r>
              <a:rPr lang="en-US" dirty="0" smtClean="0"/>
              <a:t>Alton</a:t>
            </a:r>
          </a:p>
          <a:p>
            <a:pPr lvl="1"/>
            <a:r>
              <a:rPr lang="en-US" dirty="0" smtClean="0"/>
              <a:t>Wood River</a:t>
            </a:r>
          </a:p>
          <a:p>
            <a:pPr lvl="1"/>
            <a:r>
              <a:rPr lang="en-US" dirty="0" smtClean="0"/>
              <a:t>Granite City</a:t>
            </a:r>
          </a:p>
          <a:p>
            <a:pPr lvl="1"/>
            <a:r>
              <a:rPr lang="en-US" dirty="0" smtClean="0"/>
              <a:t>East-St. Louis</a:t>
            </a:r>
          </a:p>
          <a:p>
            <a:pPr lvl="1"/>
            <a:r>
              <a:rPr lang="en-US" dirty="0" smtClean="0"/>
              <a:t>Columbia</a:t>
            </a:r>
          </a:p>
          <a:p>
            <a:pPr lvl="1"/>
            <a:r>
              <a:rPr lang="en-US" dirty="0" smtClean="0"/>
              <a:t>Dupo</a:t>
            </a:r>
          </a:p>
          <a:p>
            <a:pPr lvl="1"/>
            <a:r>
              <a:rPr lang="en-US" dirty="0" smtClean="0"/>
              <a:t>East Carondelet</a:t>
            </a:r>
          </a:p>
          <a:p>
            <a:pPr lvl="1"/>
            <a:r>
              <a:rPr lang="en-US" dirty="0" smtClean="0"/>
              <a:t>Collinsville</a:t>
            </a:r>
            <a:endParaRPr lang="en-US" dirty="0"/>
          </a:p>
        </p:txBody>
      </p:sp>
    </p:spTree>
    <p:extLst>
      <p:ext uri="{BB962C8B-B14F-4D97-AF65-F5344CB8AC3E}">
        <p14:creationId xmlns:p14="http://schemas.microsoft.com/office/powerpoint/2010/main" val="108704105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es\Documents\Maps\Levees_EmpDen11x17.jpg"/>
          <p:cNvPicPr>
            <a:picLocks noChangeAspect="1" noChangeArrowheads="1"/>
          </p:cNvPicPr>
          <p:nvPr/>
        </p:nvPicPr>
        <p:blipFill>
          <a:blip r:embed="rId2" cstate="print"/>
          <a:srcRect l="3636" t="3529" r="3636" b="8235"/>
          <a:stretch>
            <a:fillRect/>
          </a:stretch>
        </p:blipFill>
        <p:spPr bwMode="auto">
          <a:xfrm>
            <a:off x="533400" y="152400"/>
            <a:ext cx="4495800" cy="6611470"/>
          </a:xfrm>
          <a:prstGeom prst="rect">
            <a:avLst/>
          </a:prstGeom>
          <a:noFill/>
          <a:effectLst>
            <a:innerShdw blurRad="114300" dist="50800" dir="13500000">
              <a:prstClr val="black">
                <a:alpha val="50000"/>
              </a:prstClr>
            </a:innerShdw>
          </a:effectLst>
        </p:spPr>
      </p:pic>
      <p:sp>
        <p:nvSpPr>
          <p:cNvPr id="9" name="Content Placeholder 8"/>
          <p:cNvSpPr>
            <a:spLocks noGrp="1"/>
          </p:cNvSpPr>
          <p:nvPr>
            <p:ph sz="quarter" idx="4"/>
          </p:nvPr>
        </p:nvSpPr>
        <p:spPr>
          <a:xfrm>
            <a:off x="5257800" y="1295400"/>
            <a:ext cx="3657600" cy="3159326"/>
          </a:xfrm>
        </p:spPr>
        <p:txBody>
          <a:bodyPr/>
          <a:lstStyle/>
          <a:p>
            <a:r>
              <a:rPr lang="en-US" dirty="0" smtClean="0"/>
              <a:t>Industrial core of the St. Louis region</a:t>
            </a:r>
          </a:p>
          <a:p>
            <a:r>
              <a:rPr lang="en-US" dirty="0" smtClean="0"/>
              <a:t>55,000+ jobs</a:t>
            </a:r>
          </a:p>
          <a:p>
            <a:pPr lvl="1"/>
            <a:r>
              <a:rPr lang="en-US" dirty="0" smtClean="0"/>
              <a:t>Conoco – Phillips</a:t>
            </a:r>
          </a:p>
          <a:p>
            <a:pPr lvl="1"/>
            <a:r>
              <a:rPr lang="en-US" dirty="0" smtClean="0"/>
              <a:t>U.S. Steel</a:t>
            </a:r>
          </a:p>
          <a:p>
            <a:pPr lvl="1"/>
            <a:r>
              <a:rPr lang="en-US" dirty="0" smtClean="0"/>
              <a:t>Solutia</a:t>
            </a:r>
          </a:p>
          <a:p>
            <a:pPr lvl="1"/>
            <a:r>
              <a:rPr lang="en-US" dirty="0" smtClean="0"/>
              <a:t>Afton Chemical</a:t>
            </a:r>
          </a:p>
          <a:p>
            <a:pPr>
              <a:buNone/>
            </a:pPr>
            <a:endParaRPr lang="en-US"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Text Placeholder 2"/>
          <p:cNvSpPr>
            <a:spLocks noGrp="1"/>
          </p:cNvSpPr>
          <p:nvPr>
            <p:ph type="body" sz="quarter" idx="10"/>
          </p:nvPr>
        </p:nvSpPr>
        <p:spPr>
          <a:xfrm>
            <a:off x="381000" y="1411552"/>
            <a:ext cx="8382000" cy="3988784"/>
          </a:xfrm>
        </p:spPr>
        <p:txBody>
          <a:bodyPr/>
          <a:lstStyle/>
          <a:p>
            <a:r>
              <a:rPr lang="en-US" sz="2800" dirty="0" smtClean="0"/>
              <a:t>Corps of Engineers identified </a:t>
            </a:r>
            <a:r>
              <a:rPr lang="en-US" sz="2800" i="1" dirty="0" smtClean="0"/>
              <a:t>Design Deficiencies</a:t>
            </a:r>
            <a:r>
              <a:rPr lang="en-US" sz="2800" dirty="0" smtClean="0"/>
              <a:t> that may compromise the “authorized level of protection” (</a:t>
            </a:r>
            <a:r>
              <a:rPr lang="en-US" sz="2800" i="1" dirty="0" smtClean="0"/>
              <a:t>52 + 2 </a:t>
            </a:r>
            <a:r>
              <a:rPr lang="en-US" sz="2800" dirty="0" smtClean="0"/>
              <a:t>feet on St. Louis gauge – approx. 500-year)</a:t>
            </a:r>
          </a:p>
          <a:p>
            <a:pPr lvl="1"/>
            <a:r>
              <a:rPr lang="en-US" dirty="0" smtClean="0"/>
              <a:t>Understanding of risk has improved</a:t>
            </a:r>
          </a:p>
          <a:p>
            <a:pPr lvl="1"/>
            <a:r>
              <a:rPr lang="en-US" dirty="0" smtClean="0"/>
              <a:t>Better design methods</a:t>
            </a:r>
          </a:p>
          <a:p>
            <a:pPr lvl="1"/>
            <a:r>
              <a:rPr lang="en-US" dirty="0" smtClean="0"/>
              <a:t>Increased design factor of safety post-Katrina</a:t>
            </a:r>
          </a:p>
          <a:p>
            <a:r>
              <a:rPr lang="en-US" dirty="0" smtClean="0"/>
              <a:t> </a:t>
            </a:r>
            <a:r>
              <a:rPr lang="en-US" sz="2800" dirty="0" smtClean="0"/>
              <a:t>FEMA decides to de-accredit the levee system</a:t>
            </a:r>
          </a:p>
          <a:p>
            <a:r>
              <a:rPr lang="en-US" sz="2800" dirty="0" smtClean="0"/>
              <a:t>“Fear, uncertainty, and doubt” about flood protection erodes the economic security of Metro-East </a:t>
            </a:r>
            <a:endParaRPr lang="en-US" sz="28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Impacts	</a:t>
            </a:r>
            <a:endParaRPr lang="en-US" dirty="0"/>
          </a:p>
        </p:txBody>
      </p:sp>
      <p:sp>
        <p:nvSpPr>
          <p:cNvPr id="4" name="Content Placeholder 3"/>
          <p:cNvSpPr>
            <a:spLocks noGrp="1"/>
          </p:cNvSpPr>
          <p:nvPr>
            <p:ph idx="1"/>
          </p:nvPr>
        </p:nvSpPr>
        <p:spPr>
          <a:xfrm>
            <a:off x="381000" y="1412875"/>
            <a:ext cx="8382000" cy="3877985"/>
          </a:xfrm>
        </p:spPr>
        <p:txBody>
          <a:bodyPr/>
          <a:lstStyle/>
          <a:p>
            <a:r>
              <a:rPr lang="en-US" dirty="0" smtClean="0"/>
              <a:t>Mandatory Flood Insurance</a:t>
            </a:r>
          </a:p>
          <a:p>
            <a:pPr lvl="1"/>
            <a:r>
              <a:rPr lang="en-US" dirty="0" smtClean="0"/>
              <a:t>$20 million/yr additional premiums for homeowners and businesses</a:t>
            </a:r>
          </a:p>
          <a:p>
            <a:pPr lvl="1"/>
            <a:r>
              <a:rPr lang="en-US" dirty="0" smtClean="0"/>
              <a:t>Another $30 million/yr for larger businesses</a:t>
            </a:r>
          </a:p>
          <a:p>
            <a:r>
              <a:rPr lang="en-US" dirty="0" smtClean="0"/>
              <a:t>Building Standards</a:t>
            </a:r>
          </a:p>
          <a:p>
            <a:pPr lvl="1"/>
            <a:r>
              <a:rPr lang="en-US" dirty="0" smtClean="0"/>
              <a:t>Raise buildings above base flood elevation</a:t>
            </a:r>
          </a:p>
          <a:p>
            <a:r>
              <a:rPr lang="en-US" dirty="0" smtClean="0"/>
              <a:t>Loss of Property Value</a:t>
            </a:r>
          </a:p>
          <a:p>
            <a:r>
              <a:rPr lang="en-US" dirty="0" smtClean="0"/>
              <a:t>Negative Business Climate</a:t>
            </a:r>
          </a:p>
        </p:txBody>
      </p:sp>
    </p:spTree>
    <p:extLst>
      <p:ext uri="{BB962C8B-B14F-4D97-AF65-F5344CB8AC3E}">
        <p14:creationId xmlns:p14="http://schemas.microsoft.com/office/powerpoint/2010/main" val="335559154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a:t>
            </a:r>
            <a:endParaRPr lang="en-US" dirty="0"/>
          </a:p>
        </p:txBody>
      </p:sp>
      <p:sp>
        <p:nvSpPr>
          <p:cNvPr id="3" name="Text Placeholder 2"/>
          <p:cNvSpPr>
            <a:spLocks noGrp="1"/>
          </p:cNvSpPr>
          <p:nvPr>
            <p:ph type="body" sz="quarter" idx="10"/>
          </p:nvPr>
        </p:nvSpPr>
        <p:spPr>
          <a:xfrm>
            <a:off x="381000" y="2209800"/>
            <a:ext cx="8382000" cy="1526572"/>
          </a:xfrm>
        </p:spPr>
        <p:txBody>
          <a:bodyPr/>
          <a:lstStyle/>
          <a:p>
            <a:r>
              <a:rPr lang="en-US" dirty="0" smtClean="0"/>
              <a:t>Resurgence of manufacturing</a:t>
            </a:r>
          </a:p>
          <a:p>
            <a:r>
              <a:rPr lang="en-US" dirty="0" smtClean="0"/>
              <a:t>Intergovernmental success story</a:t>
            </a:r>
          </a:p>
          <a:p>
            <a:r>
              <a:rPr lang="en-US" dirty="0" smtClean="0"/>
              <a:t>Renewed marketing opportunities</a:t>
            </a:r>
            <a:endParaRPr lang="en-US" dirty="0"/>
          </a:p>
        </p:txBody>
      </p:sp>
    </p:spTree>
    <p:extLst>
      <p:ext uri="{BB962C8B-B14F-4D97-AF65-F5344CB8AC3E}">
        <p14:creationId xmlns:p14="http://schemas.microsoft.com/office/powerpoint/2010/main" val="25708438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Text Placeholder 2"/>
          <p:cNvSpPr>
            <a:spLocks noGrp="1"/>
          </p:cNvSpPr>
          <p:nvPr>
            <p:ph type="body" sz="quarter" idx="10"/>
          </p:nvPr>
        </p:nvSpPr>
        <p:spPr>
          <a:xfrm>
            <a:off x="381000" y="1411552"/>
            <a:ext cx="8382000" cy="3200876"/>
          </a:xfrm>
        </p:spPr>
        <p:txBody>
          <a:bodyPr/>
          <a:lstStyle/>
          <a:p>
            <a:r>
              <a:rPr lang="en-US" dirty="0" smtClean="0"/>
              <a:t>Local levee owners (or the Corps) must </a:t>
            </a:r>
            <a:r>
              <a:rPr lang="en-US" u="sng" dirty="0" smtClean="0">
                <a:gradFill>
                  <a:gsLst>
                    <a:gs pos="0">
                      <a:srgbClr val="FFFFB9"/>
                    </a:gs>
                    <a:gs pos="36000">
                      <a:srgbClr val="FFFF99"/>
                    </a:gs>
                    <a:gs pos="86000">
                      <a:srgbClr val="F6AE1E"/>
                    </a:gs>
                  </a:gsLst>
                  <a:lin ang="5400000" scaled="0"/>
                </a:gradFill>
              </a:rPr>
              <a:t>certify</a:t>
            </a:r>
            <a:r>
              <a:rPr lang="en-US" dirty="0" smtClean="0"/>
              <a:t> that levee systems will meet federal standards for protecting from a flood with a probability of 1% likelihood of occurring in one year (100-year flood).</a:t>
            </a:r>
          </a:p>
          <a:p>
            <a:r>
              <a:rPr lang="en-US" dirty="0" smtClean="0"/>
              <a:t>FEMA </a:t>
            </a:r>
            <a:r>
              <a:rPr lang="en-US" u="sng" dirty="0" smtClean="0">
                <a:gradFill>
                  <a:gsLst>
                    <a:gs pos="0">
                      <a:srgbClr val="FFFFB9"/>
                    </a:gs>
                    <a:gs pos="36000">
                      <a:srgbClr val="FFFF99"/>
                    </a:gs>
                    <a:gs pos="86000">
                      <a:srgbClr val="F6AE1E"/>
                    </a:gs>
                  </a:gsLst>
                  <a:lin ang="5400000" scaled="0"/>
                </a:gradFill>
              </a:rPr>
              <a:t>accredits</a:t>
            </a:r>
            <a:r>
              <a:rPr lang="en-US" dirty="0" smtClean="0">
                <a:gradFill>
                  <a:gsLst>
                    <a:gs pos="0">
                      <a:srgbClr val="FFFFB9"/>
                    </a:gs>
                    <a:gs pos="36000">
                      <a:srgbClr val="FFFF99"/>
                    </a:gs>
                    <a:gs pos="86000">
                      <a:srgbClr val="F6AE1E"/>
                    </a:gs>
                  </a:gsLst>
                  <a:lin ang="5400000" scaled="0"/>
                </a:gradFill>
              </a:rPr>
              <a:t> </a:t>
            </a:r>
            <a:r>
              <a:rPr lang="en-US" dirty="0" smtClean="0"/>
              <a:t>levee systems that have been certified to meet federal standards.</a:t>
            </a:r>
            <a:endParaRPr lang="en-US"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himmery teal">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shimmery teal</Template>
  <TotalTime>1413</TotalTime>
  <Words>854</Words>
  <Application>Microsoft Office PowerPoint</Application>
  <PresentationFormat>On-screen Show (4:3)</PresentationFormat>
  <Paragraphs>155</Paragraphs>
  <Slides>27</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1" baseType="lpstr">
      <vt:lpstr>shimmery teal</vt:lpstr>
      <vt:lpstr>White with Courier font for code slides</vt:lpstr>
      <vt:lpstr>Office Theme</vt:lpstr>
      <vt:lpstr>Acrobat Document</vt:lpstr>
      <vt:lpstr>SW Illinois Flood  Prevention Project –  Progress Report</vt:lpstr>
      <vt:lpstr>River Elevation  6.23.2011</vt:lpstr>
      <vt:lpstr>SW Illinois Levee Systems</vt:lpstr>
      <vt:lpstr>PowerPoint Presentation</vt:lpstr>
      <vt:lpstr>PowerPoint Presentation</vt:lpstr>
      <vt:lpstr>The Problem</vt:lpstr>
      <vt:lpstr>Economic Impacts </vt:lpstr>
      <vt:lpstr>Opportunity </vt:lpstr>
      <vt:lpstr>Key Terms </vt:lpstr>
      <vt:lpstr>Progress…</vt:lpstr>
      <vt:lpstr>Progress…</vt:lpstr>
      <vt:lpstr>Progress…</vt:lpstr>
      <vt:lpstr>Progress… </vt:lpstr>
      <vt:lpstr>Our goal…</vt:lpstr>
      <vt:lpstr>Design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Uncertainties </vt:lpstr>
      <vt:lpstr>Need more information?</vt:lpstr>
      <vt:lpstr>Questions/ Comments/ Suggestions?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the Project &amp; Next Steps</dc:title>
  <dc:creator>Les</dc:creator>
  <cp:lastModifiedBy>les</cp:lastModifiedBy>
  <cp:revision>127</cp:revision>
  <cp:lastPrinted>2011-06-23T22:40:48Z</cp:lastPrinted>
  <dcterms:created xsi:type="dcterms:W3CDTF">2009-09-28T20:03:00Z</dcterms:created>
  <dcterms:modified xsi:type="dcterms:W3CDTF">2011-06-23T23:01:00Z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TC102867791033</vt:lpwstr>
  </property>
</Properties>
</file>